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8"/>
  </p:notesMasterIdLst>
  <p:handoutMasterIdLst>
    <p:handoutMasterId r:id="rId19"/>
  </p:handoutMasterIdLst>
  <p:sldIdLst>
    <p:sldId id="332" r:id="rId2"/>
    <p:sldId id="257" r:id="rId3"/>
    <p:sldId id="259" r:id="rId4"/>
    <p:sldId id="335" r:id="rId5"/>
    <p:sldId id="369" r:id="rId6"/>
    <p:sldId id="384" r:id="rId7"/>
    <p:sldId id="377" r:id="rId8"/>
    <p:sldId id="385" r:id="rId9"/>
    <p:sldId id="307" r:id="rId10"/>
    <p:sldId id="378" r:id="rId11"/>
    <p:sldId id="374" r:id="rId12"/>
    <p:sldId id="379" r:id="rId13"/>
    <p:sldId id="383" r:id="rId14"/>
    <p:sldId id="386" r:id="rId15"/>
    <p:sldId id="318" r:id="rId16"/>
    <p:sldId id="314" r:id="rId17"/>
  </p:sldIdLst>
  <p:sldSz cx="7315200" cy="9144000"/>
  <p:notesSz cx="6858000" cy="9144000"/>
  <p:defaultTextStyle>
    <a:defPPr>
      <a:defRPr lang="en-US"/>
    </a:defPPr>
    <a:lvl1pPr marL="0" algn="l" defTabSz="897541" rtl="0" eaLnBrk="1" latinLnBrk="0" hangingPunct="1">
      <a:defRPr sz="1767" kern="1200">
        <a:solidFill>
          <a:schemeClr val="tx1"/>
        </a:solidFill>
        <a:latin typeface="+mn-lt"/>
        <a:ea typeface="+mn-ea"/>
        <a:cs typeface="+mn-cs"/>
      </a:defRPr>
    </a:lvl1pPr>
    <a:lvl2pPr marL="448770" algn="l" defTabSz="897541" rtl="0" eaLnBrk="1" latinLnBrk="0" hangingPunct="1">
      <a:defRPr sz="1767" kern="1200">
        <a:solidFill>
          <a:schemeClr val="tx1"/>
        </a:solidFill>
        <a:latin typeface="+mn-lt"/>
        <a:ea typeface="+mn-ea"/>
        <a:cs typeface="+mn-cs"/>
      </a:defRPr>
    </a:lvl2pPr>
    <a:lvl3pPr marL="897541" algn="l" defTabSz="897541" rtl="0" eaLnBrk="1" latinLnBrk="0" hangingPunct="1">
      <a:defRPr sz="1767" kern="1200">
        <a:solidFill>
          <a:schemeClr val="tx1"/>
        </a:solidFill>
        <a:latin typeface="+mn-lt"/>
        <a:ea typeface="+mn-ea"/>
        <a:cs typeface="+mn-cs"/>
      </a:defRPr>
    </a:lvl3pPr>
    <a:lvl4pPr marL="1346312" algn="l" defTabSz="897541" rtl="0" eaLnBrk="1" latinLnBrk="0" hangingPunct="1">
      <a:defRPr sz="1767" kern="1200">
        <a:solidFill>
          <a:schemeClr val="tx1"/>
        </a:solidFill>
        <a:latin typeface="+mn-lt"/>
        <a:ea typeface="+mn-ea"/>
        <a:cs typeface="+mn-cs"/>
      </a:defRPr>
    </a:lvl4pPr>
    <a:lvl5pPr marL="1795083" algn="l" defTabSz="897541" rtl="0" eaLnBrk="1" latinLnBrk="0" hangingPunct="1">
      <a:defRPr sz="1767" kern="1200">
        <a:solidFill>
          <a:schemeClr val="tx1"/>
        </a:solidFill>
        <a:latin typeface="+mn-lt"/>
        <a:ea typeface="+mn-ea"/>
        <a:cs typeface="+mn-cs"/>
      </a:defRPr>
    </a:lvl5pPr>
    <a:lvl6pPr marL="2243853" algn="l" defTabSz="897541" rtl="0" eaLnBrk="1" latinLnBrk="0" hangingPunct="1">
      <a:defRPr sz="1767" kern="1200">
        <a:solidFill>
          <a:schemeClr val="tx1"/>
        </a:solidFill>
        <a:latin typeface="+mn-lt"/>
        <a:ea typeface="+mn-ea"/>
        <a:cs typeface="+mn-cs"/>
      </a:defRPr>
    </a:lvl6pPr>
    <a:lvl7pPr marL="2692623" algn="l" defTabSz="897541" rtl="0" eaLnBrk="1" latinLnBrk="0" hangingPunct="1">
      <a:defRPr sz="1767" kern="1200">
        <a:solidFill>
          <a:schemeClr val="tx1"/>
        </a:solidFill>
        <a:latin typeface="+mn-lt"/>
        <a:ea typeface="+mn-ea"/>
        <a:cs typeface="+mn-cs"/>
      </a:defRPr>
    </a:lvl7pPr>
    <a:lvl8pPr marL="3141396" algn="l" defTabSz="897541" rtl="0" eaLnBrk="1" latinLnBrk="0" hangingPunct="1">
      <a:defRPr sz="1767" kern="1200">
        <a:solidFill>
          <a:schemeClr val="tx1"/>
        </a:solidFill>
        <a:latin typeface="+mn-lt"/>
        <a:ea typeface="+mn-ea"/>
        <a:cs typeface="+mn-cs"/>
      </a:defRPr>
    </a:lvl8pPr>
    <a:lvl9pPr marL="3590164" algn="l" defTabSz="897541" rtl="0" eaLnBrk="1" latinLnBrk="0" hangingPunct="1">
      <a:defRPr sz="176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mmika" initials="N" lastIdx="1" clrIdx="0">
    <p:extLst>
      <p:ext uri="{19B8F6BF-5375-455C-9EA6-DF929625EA0E}">
        <p15:presenceInfo xmlns:p15="http://schemas.microsoft.com/office/powerpoint/2012/main" userId="Namm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F29F3E"/>
    <a:srgbClr val="F86464"/>
    <a:srgbClr val="00D7B1"/>
    <a:srgbClr val="112033"/>
    <a:srgbClr val="000000"/>
    <a:srgbClr val="00BBBB"/>
    <a:srgbClr val="930417"/>
    <a:srgbClr val="F85959"/>
    <a:srgbClr val="1C263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6374" autoAdjust="0"/>
  </p:normalViewPr>
  <p:slideViewPr>
    <p:cSldViewPr snapToGrid="0">
      <p:cViewPr varScale="1">
        <p:scale>
          <a:sx n="64" d="100"/>
          <a:sy n="64" d="100"/>
        </p:scale>
        <p:origin x="2146" y="86"/>
      </p:cViewPr>
      <p:guideLst/>
    </p:cSldViewPr>
  </p:slideViewPr>
  <p:notesTextViewPr>
    <p:cViewPr>
      <p:scale>
        <a:sx n="1" d="1"/>
        <a:sy n="1" d="1"/>
      </p:scale>
      <p:origin x="0" y="0"/>
    </p:cViewPr>
  </p:notesTextViewPr>
  <p:sorterViewPr>
    <p:cViewPr>
      <p:scale>
        <a:sx n="89" d="100"/>
        <a:sy n="89" d="100"/>
      </p:scale>
      <p:origin x="0" y="0"/>
    </p:cViewPr>
  </p:sorter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891AC-332D-4991-BD86-E990084772B1}" type="doc">
      <dgm:prSet loTypeId="urn:microsoft.com/office/officeart/2005/8/layout/chevron1" loCatId="process" qsTypeId="urn:microsoft.com/office/officeart/2005/8/quickstyle/simple5" qsCatId="simple" csTypeId="urn:microsoft.com/office/officeart/2005/8/colors/accent1_2" csCatId="accent1" phldr="1"/>
      <dgm:spPr/>
    </dgm:pt>
    <dgm:pt modelId="{2FC5D64A-7146-40CE-9BF6-751C3A18DBAB}">
      <dgm:prSet phldrT="[Text]"/>
      <dgm:spPr>
        <a:xfrm>
          <a:off x="2612" y="109528"/>
          <a:ext cx="1520871" cy="608348"/>
        </a:xfrm>
        <a:prstGeom prst="chevron">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ctr">
            <a:buNone/>
          </a:pPr>
          <a:r>
            <a:rPr lang="en-IN" dirty="0">
              <a:solidFill>
                <a:sysClr val="window" lastClr="FFFFFF"/>
              </a:solidFill>
              <a:latin typeface="Calibri" panose="020F0502020204030204"/>
              <a:ea typeface="+mn-ea"/>
              <a:cs typeface="+mn-cs"/>
            </a:rPr>
            <a:t>Investigate and gather evidence of Cyber crime</a:t>
          </a:r>
          <a:endParaRPr lang="en-IN" dirty="0">
            <a:ln>
              <a:solidFill>
                <a:srgbClr val="4472C4">
                  <a:shade val="50000"/>
                </a:srgbClr>
              </a:solidFill>
            </a:ln>
            <a:solidFill>
              <a:sysClr val="window" lastClr="FFFFFF"/>
            </a:solidFill>
            <a:latin typeface="Calibri" panose="020F0502020204030204"/>
            <a:ea typeface="+mn-ea"/>
            <a:cs typeface="+mn-cs"/>
          </a:endParaRPr>
        </a:p>
      </dgm:t>
    </dgm:pt>
    <dgm:pt modelId="{E4C126E3-585A-4664-9A59-086533F685C9}" type="sibTrans" cxnId="{BBC2AAAE-B06B-4AF9-9E08-9E76AF79561F}">
      <dgm:prSet/>
      <dgm:spPr/>
      <dgm:t>
        <a:bodyPr/>
        <a:lstStyle/>
        <a:p>
          <a:pPr algn="ctr"/>
          <a:endParaRPr lang="en-IN"/>
        </a:p>
      </dgm:t>
    </dgm:pt>
    <dgm:pt modelId="{9E1199B6-B3A9-45D1-BF9B-0F658725A6EE}" type="parTrans" cxnId="{BBC2AAAE-B06B-4AF9-9E08-9E76AF79561F}">
      <dgm:prSet/>
      <dgm:spPr/>
      <dgm:t>
        <a:bodyPr/>
        <a:lstStyle/>
        <a:p>
          <a:pPr algn="ctr"/>
          <a:endParaRPr lang="en-IN"/>
        </a:p>
      </dgm:t>
    </dgm:pt>
    <dgm:pt modelId="{EF2B5FF6-656F-4307-BF2F-8EE1B79C2F9F}">
      <dgm:prSet phldrT="[Text]"/>
      <dgm:spPr>
        <a:xfrm>
          <a:off x="1371397" y="109528"/>
          <a:ext cx="1520871" cy="608348"/>
        </a:xfrm>
        <a:prstGeom prst="chevron">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ctr">
            <a:buNone/>
          </a:pPr>
          <a:r>
            <a:rPr lang="en-IN" dirty="0">
              <a:solidFill>
                <a:sysClr val="window" lastClr="FFFFFF"/>
              </a:solidFill>
              <a:latin typeface="Calibri" panose="020F0502020204030204"/>
              <a:ea typeface="+mn-ea"/>
              <a:cs typeface="+mn-cs"/>
            </a:rPr>
            <a:t>File Compliant with cyber cell / online portal</a:t>
          </a:r>
        </a:p>
      </dgm:t>
    </dgm:pt>
    <dgm:pt modelId="{66F1D3A4-6882-413D-B767-6244E9D9FBBD}" type="sibTrans" cxnId="{FC31AF86-43F2-4971-B6C9-FD657F7B3788}">
      <dgm:prSet/>
      <dgm:spPr/>
      <dgm:t>
        <a:bodyPr/>
        <a:lstStyle/>
        <a:p>
          <a:pPr algn="ctr"/>
          <a:endParaRPr lang="en-IN"/>
        </a:p>
      </dgm:t>
    </dgm:pt>
    <dgm:pt modelId="{22DC5D8D-3B7F-4D13-B34E-693E474D4582}" type="parTrans" cxnId="{FC31AF86-43F2-4971-B6C9-FD657F7B3788}">
      <dgm:prSet/>
      <dgm:spPr/>
      <dgm:t>
        <a:bodyPr/>
        <a:lstStyle/>
        <a:p>
          <a:pPr algn="ctr"/>
          <a:endParaRPr lang="en-IN"/>
        </a:p>
      </dgm:t>
    </dgm:pt>
    <dgm:pt modelId="{5A03C399-F417-47C9-BB23-6096139CBFB5}">
      <dgm:prSet phldrT="[Text]"/>
      <dgm:spPr>
        <a:xfrm>
          <a:off x="2740181" y="109528"/>
          <a:ext cx="1520871" cy="608348"/>
        </a:xfrm>
        <a:prstGeom prst="chevron">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ctr">
            <a:buNone/>
          </a:pPr>
          <a:r>
            <a:rPr lang="en-IN" dirty="0">
              <a:solidFill>
                <a:sysClr val="window" lastClr="FFFFFF"/>
              </a:solidFill>
              <a:latin typeface="Calibri" panose="020F0502020204030204"/>
              <a:ea typeface="+mn-ea"/>
              <a:cs typeface="+mn-cs"/>
            </a:rPr>
            <a:t>Intimate Bank / Insurance (as required) </a:t>
          </a:r>
        </a:p>
      </dgm:t>
    </dgm:pt>
    <dgm:pt modelId="{BC26B635-F797-4FCE-A6C6-8AC31DE70D8A}" type="sibTrans" cxnId="{CEA72E2D-8C69-4BDC-A676-3138388626B8}">
      <dgm:prSet/>
      <dgm:spPr/>
      <dgm:t>
        <a:bodyPr/>
        <a:lstStyle/>
        <a:p>
          <a:pPr algn="ctr"/>
          <a:endParaRPr lang="en-IN"/>
        </a:p>
      </dgm:t>
    </dgm:pt>
    <dgm:pt modelId="{09156848-1E17-45B6-BC63-D5E5627764D4}" type="parTrans" cxnId="{CEA72E2D-8C69-4BDC-A676-3138388626B8}">
      <dgm:prSet/>
      <dgm:spPr/>
      <dgm:t>
        <a:bodyPr/>
        <a:lstStyle/>
        <a:p>
          <a:pPr algn="ctr"/>
          <a:endParaRPr lang="en-IN"/>
        </a:p>
      </dgm:t>
    </dgm:pt>
    <dgm:pt modelId="{FBED53B9-747F-4DA6-A71A-404D86C5860C}">
      <dgm:prSet phldrT="[Text]"/>
      <dgm:spPr>
        <a:xfrm>
          <a:off x="4108965" y="109528"/>
          <a:ext cx="1520871" cy="608348"/>
        </a:xfrm>
        <a:prstGeom prst="chevron">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ctr">
            <a:buNone/>
          </a:pPr>
          <a:r>
            <a:rPr lang="en-IN" dirty="0">
              <a:solidFill>
                <a:sysClr val="window" lastClr="FFFFFF"/>
              </a:solidFill>
              <a:latin typeface="Calibri" panose="020F0502020204030204"/>
              <a:ea typeface="+mn-ea"/>
              <a:cs typeface="+mn-cs"/>
            </a:rPr>
            <a:t>Follow up for recovery of damages</a:t>
          </a:r>
        </a:p>
      </dgm:t>
    </dgm:pt>
    <dgm:pt modelId="{42E5C7C0-E841-4501-B8AB-0DF834272AF3}" type="sibTrans" cxnId="{A49ADD4C-E09B-4C52-93A2-192F25C86354}">
      <dgm:prSet/>
      <dgm:spPr/>
      <dgm:t>
        <a:bodyPr/>
        <a:lstStyle/>
        <a:p>
          <a:pPr algn="ctr"/>
          <a:endParaRPr lang="en-IN"/>
        </a:p>
      </dgm:t>
    </dgm:pt>
    <dgm:pt modelId="{1A774941-20D8-4AE5-939F-85409102F72F}" type="parTrans" cxnId="{A49ADD4C-E09B-4C52-93A2-192F25C86354}">
      <dgm:prSet/>
      <dgm:spPr/>
      <dgm:t>
        <a:bodyPr/>
        <a:lstStyle/>
        <a:p>
          <a:pPr algn="ctr"/>
          <a:endParaRPr lang="en-IN"/>
        </a:p>
      </dgm:t>
    </dgm:pt>
    <dgm:pt modelId="{B006826F-07BA-4993-9E50-437F55EE2B7A}" type="pres">
      <dgm:prSet presAssocID="{CD8891AC-332D-4991-BD86-E990084772B1}" presName="Name0" presStyleCnt="0">
        <dgm:presLayoutVars>
          <dgm:dir/>
          <dgm:animLvl val="lvl"/>
          <dgm:resizeHandles val="exact"/>
        </dgm:presLayoutVars>
      </dgm:prSet>
      <dgm:spPr/>
    </dgm:pt>
    <dgm:pt modelId="{7D38B983-DDF7-41B2-981F-D6FC3AF744EC}" type="pres">
      <dgm:prSet presAssocID="{2FC5D64A-7146-40CE-9BF6-751C3A18DBAB}" presName="parTxOnly" presStyleLbl="node1" presStyleIdx="0" presStyleCnt="4">
        <dgm:presLayoutVars>
          <dgm:chMax val="0"/>
          <dgm:chPref val="0"/>
          <dgm:bulletEnabled val="1"/>
        </dgm:presLayoutVars>
      </dgm:prSet>
      <dgm:spPr/>
      <dgm:t>
        <a:bodyPr/>
        <a:lstStyle/>
        <a:p>
          <a:endParaRPr lang="en-US"/>
        </a:p>
      </dgm:t>
    </dgm:pt>
    <dgm:pt modelId="{E9256061-84C5-48B9-9953-2D891C9C12AD}" type="pres">
      <dgm:prSet presAssocID="{E4C126E3-585A-4664-9A59-086533F685C9}" presName="parTxOnlySpace" presStyleCnt="0"/>
      <dgm:spPr/>
    </dgm:pt>
    <dgm:pt modelId="{D800C4EF-3DD4-4838-A274-FBCA1AD5E419}" type="pres">
      <dgm:prSet presAssocID="{EF2B5FF6-656F-4307-BF2F-8EE1B79C2F9F}" presName="parTxOnly" presStyleLbl="node1" presStyleIdx="1" presStyleCnt="4">
        <dgm:presLayoutVars>
          <dgm:chMax val="0"/>
          <dgm:chPref val="0"/>
          <dgm:bulletEnabled val="1"/>
        </dgm:presLayoutVars>
      </dgm:prSet>
      <dgm:spPr/>
      <dgm:t>
        <a:bodyPr/>
        <a:lstStyle/>
        <a:p>
          <a:endParaRPr lang="en-US"/>
        </a:p>
      </dgm:t>
    </dgm:pt>
    <dgm:pt modelId="{B98218B0-CEAC-424E-9F7C-68B97C123E00}" type="pres">
      <dgm:prSet presAssocID="{66F1D3A4-6882-413D-B767-6244E9D9FBBD}" presName="parTxOnlySpace" presStyleCnt="0"/>
      <dgm:spPr/>
    </dgm:pt>
    <dgm:pt modelId="{2C2D795B-B58C-4590-930E-E99AF637AA23}" type="pres">
      <dgm:prSet presAssocID="{5A03C399-F417-47C9-BB23-6096139CBFB5}" presName="parTxOnly" presStyleLbl="node1" presStyleIdx="2" presStyleCnt="4">
        <dgm:presLayoutVars>
          <dgm:chMax val="0"/>
          <dgm:chPref val="0"/>
          <dgm:bulletEnabled val="1"/>
        </dgm:presLayoutVars>
      </dgm:prSet>
      <dgm:spPr/>
      <dgm:t>
        <a:bodyPr/>
        <a:lstStyle/>
        <a:p>
          <a:endParaRPr lang="en-US"/>
        </a:p>
      </dgm:t>
    </dgm:pt>
    <dgm:pt modelId="{D413D2B5-E5AB-40F3-9EA9-EE485F87D141}" type="pres">
      <dgm:prSet presAssocID="{BC26B635-F797-4FCE-A6C6-8AC31DE70D8A}" presName="parTxOnlySpace" presStyleCnt="0"/>
      <dgm:spPr/>
    </dgm:pt>
    <dgm:pt modelId="{430BB003-6A76-42F4-B6D3-99B49E7F861D}" type="pres">
      <dgm:prSet presAssocID="{FBED53B9-747F-4DA6-A71A-404D86C5860C}" presName="parTxOnly" presStyleLbl="node1" presStyleIdx="3" presStyleCnt="4">
        <dgm:presLayoutVars>
          <dgm:chMax val="0"/>
          <dgm:chPref val="0"/>
          <dgm:bulletEnabled val="1"/>
        </dgm:presLayoutVars>
      </dgm:prSet>
      <dgm:spPr/>
      <dgm:t>
        <a:bodyPr/>
        <a:lstStyle/>
        <a:p>
          <a:endParaRPr lang="en-US"/>
        </a:p>
      </dgm:t>
    </dgm:pt>
  </dgm:ptLst>
  <dgm:cxnLst>
    <dgm:cxn modelId="{13B6CAE6-E000-41E9-92A1-9FF0D811B7C3}" type="presOf" srcId="{FBED53B9-747F-4DA6-A71A-404D86C5860C}" destId="{430BB003-6A76-42F4-B6D3-99B49E7F861D}" srcOrd="0" destOrd="0" presId="urn:microsoft.com/office/officeart/2005/8/layout/chevron1"/>
    <dgm:cxn modelId="{1B624AAB-27B7-4B09-8234-AE03EB0D7656}" type="presOf" srcId="{EF2B5FF6-656F-4307-BF2F-8EE1B79C2F9F}" destId="{D800C4EF-3DD4-4838-A274-FBCA1AD5E419}" srcOrd="0" destOrd="0" presId="urn:microsoft.com/office/officeart/2005/8/layout/chevron1"/>
    <dgm:cxn modelId="{A49ADD4C-E09B-4C52-93A2-192F25C86354}" srcId="{CD8891AC-332D-4991-BD86-E990084772B1}" destId="{FBED53B9-747F-4DA6-A71A-404D86C5860C}" srcOrd="3" destOrd="0" parTransId="{1A774941-20D8-4AE5-939F-85409102F72F}" sibTransId="{42E5C7C0-E841-4501-B8AB-0DF834272AF3}"/>
    <dgm:cxn modelId="{FC31AF86-43F2-4971-B6C9-FD657F7B3788}" srcId="{CD8891AC-332D-4991-BD86-E990084772B1}" destId="{EF2B5FF6-656F-4307-BF2F-8EE1B79C2F9F}" srcOrd="1" destOrd="0" parTransId="{22DC5D8D-3B7F-4D13-B34E-693E474D4582}" sibTransId="{66F1D3A4-6882-413D-B767-6244E9D9FBBD}"/>
    <dgm:cxn modelId="{66C3D536-ED85-462D-A63A-E93B8A6E4644}" type="presOf" srcId="{CD8891AC-332D-4991-BD86-E990084772B1}" destId="{B006826F-07BA-4993-9E50-437F55EE2B7A}" srcOrd="0" destOrd="0" presId="urn:microsoft.com/office/officeart/2005/8/layout/chevron1"/>
    <dgm:cxn modelId="{CEA72E2D-8C69-4BDC-A676-3138388626B8}" srcId="{CD8891AC-332D-4991-BD86-E990084772B1}" destId="{5A03C399-F417-47C9-BB23-6096139CBFB5}" srcOrd="2" destOrd="0" parTransId="{09156848-1E17-45B6-BC63-D5E5627764D4}" sibTransId="{BC26B635-F797-4FCE-A6C6-8AC31DE70D8A}"/>
    <dgm:cxn modelId="{BBC2AAAE-B06B-4AF9-9E08-9E76AF79561F}" srcId="{CD8891AC-332D-4991-BD86-E990084772B1}" destId="{2FC5D64A-7146-40CE-9BF6-751C3A18DBAB}" srcOrd="0" destOrd="0" parTransId="{9E1199B6-B3A9-45D1-BF9B-0F658725A6EE}" sibTransId="{E4C126E3-585A-4664-9A59-086533F685C9}"/>
    <dgm:cxn modelId="{BF4DC655-0FBD-4CDD-A854-D5C5CDCBFC4A}" type="presOf" srcId="{5A03C399-F417-47C9-BB23-6096139CBFB5}" destId="{2C2D795B-B58C-4590-930E-E99AF637AA23}" srcOrd="0" destOrd="0" presId="urn:microsoft.com/office/officeart/2005/8/layout/chevron1"/>
    <dgm:cxn modelId="{EB953BDC-A201-4DF4-A06F-A25C88224825}" type="presOf" srcId="{2FC5D64A-7146-40CE-9BF6-751C3A18DBAB}" destId="{7D38B983-DDF7-41B2-981F-D6FC3AF744EC}" srcOrd="0" destOrd="0" presId="urn:microsoft.com/office/officeart/2005/8/layout/chevron1"/>
    <dgm:cxn modelId="{BD70556A-A8D7-48FD-8907-CDA14B6E7924}" type="presParOf" srcId="{B006826F-07BA-4993-9E50-437F55EE2B7A}" destId="{7D38B983-DDF7-41B2-981F-D6FC3AF744EC}" srcOrd="0" destOrd="0" presId="urn:microsoft.com/office/officeart/2005/8/layout/chevron1"/>
    <dgm:cxn modelId="{81B67D03-6AF4-47EF-A544-CD2E3512D33A}" type="presParOf" srcId="{B006826F-07BA-4993-9E50-437F55EE2B7A}" destId="{E9256061-84C5-48B9-9953-2D891C9C12AD}" srcOrd="1" destOrd="0" presId="urn:microsoft.com/office/officeart/2005/8/layout/chevron1"/>
    <dgm:cxn modelId="{AE0F1A47-6829-4841-A874-F9597487515C}" type="presParOf" srcId="{B006826F-07BA-4993-9E50-437F55EE2B7A}" destId="{D800C4EF-3DD4-4838-A274-FBCA1AD5E419}" srcOrd="2" destOrd="0" presId="urn:microsoft.com/office/officeart/2005/8/layout/chevron1"/>
    <dgm:cxn modelId="{13763E43-3505-403A-9E8F-6EABD7A0BF4F}" type="presParOf" srcId="{B006826F-07BA-4993-9E50-437F55EE2B7A}" destId="{B98218B0-CEAC-424E-9F7C-68B97C123E00}" srcOrd="3" destOrd="0" presId="urn:microsoft.com/office/officeart/2005/8/layout/chevron1"/>
    <dgm:cxn modelId="{4E90CD63-A636-419B-B113-400447316DD0}" type="presParOf" srcId="{B006826F-07BA-4993-9E50-437F55EE2B7A}" destId="{2C2D795B-B58C-4590-930E-E99AF637AA23}" srcOrd="4" destOrd="0" presId="urn:microsoft.com/office/officeart/2005/8/layout/chevron1"/>
    <dgm:cxn modelId="{0AF2B492-AA32-4651-BDF0-F610FF46FC29}" type="presParOf" srcId="{B006826F-07BA-4993-9E50-437F55EE2B7A}" destId="{D413D2B5-E5AB-40F3-9EA9-EE485F87D141}" srcOrd="5" destOrd="0" presId="urn:microsoft.com/office/officeart/2005/8/layout/chevron1"/>
    <dgm:cxn modelId="{38774794-D3D5-47A1-BAB0-6D9F8C0EC1F6}" type="presParOf" srcId="{B006826F-07BA-4993-9E50-437F55EE2B7A}" destId="{430BB003-6A76-42F4-B6D3-99B49E7F861D}" srcOrd="6" destOrd="0" presId="urn:microsoft.com/office/officeart/2005/8/layout/chevron1"/>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8B983-DDF7-41B2-981F-D6FC3AF744EC}">
      <dsp:nvSpPr>
        <dsp:cNvPr id="0" name=""/>
        <dsp:cNvSpPr/>
      </dsp:nvSpPr>
      <dsp:spPr>
        <a:xfrm>
          <a:off x="3042" y="59531"/>
          <a:ext cx="1770855" cy="708342"/>
        </a:xfrm>
        <a:prstGeom prst="chevron">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IN" sz="1200" kern="1200" dirty="0">
              <a:solidFill>
                <a:sysClr val="window" lastClr="FFFFFF"/>
              </a:solidFill>
              <a:latin typeface="Calibri" panose="020F0502020204030204"/>
              <a:ea typeface="+mn-ea"/>
              <a:cs typeface="+mn-cs"/>
            </a:rPr>
            <a:t>Investigate and gather evidence of Cyber crime</a:t>
          </a:r>
          <a:endParaRPr lang="en-IN" sz="1200" kern="1200" dirty="0">
            <a:ln>
              <a:solidFill>
                <a:srgbClr val="4472C4">
                  <a:shade val="50000"/>
                </a:srgbClr>
              </a:solidFill>
            </a:ln>
            <a:solidFill>
              <a:sysClr val="window" lastClr="FFFFFF"/>
            </a:solidFill>
            <a:latin typeface="Calibri" panose="020F0502020204030204"/>
            <a:ea typeface="+mn-ea"/>
            <a:cs typeface="+mn-cs"/>
          </a:endParaRPr>
        </a:p>
      </dsp:txBody>
      <dsp:txXfrm>
        <a:off x="357213" y="59531"/>
        <a:ext cx="1062513" cy="708342"/>
      </dsp:txXfrm>
    </dsp:sp>
    <dsp:sp modelId="{D800C4EF-3DD4-4838-A274-FBCA1AD5E419}">
      <dsp:nvSpPr>
        <dsp:cNvPr id="0" name=""/>
        <dsp:cNvSpPr/>
      </dsp:nvSpPr>
      <dsp:spPr>
        <a:xfrm>
          <a:off x="1596811" y="59531"/>
          <a:ext cx="1770855" cy="708342"/>
        </a:xfrm>
        <a:prstGeom prst="chevron">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IN" sz="1200" kern="1200" dirty="0">
              <a:solidFill>
                <a:sysClr val="window" lastClr="FFFFFF"/>
              </a:solidFill>
              <a:latin typeface="Calibri" panose="020F0502020204030204"/>
              <a:ea typeface="+mn-ea"/>
              <a:cs typeface="+mn-cs"/>
            </a:rPr>
            <a:t>File Compliant with cyber cell / online portal</a:t>
          </a:r>
        </a:p>
      </dsp:txBody>
      <dsp:txXfrm>
        <a:off x="1950982" y="59531"/>
        <a:ext cx="1062513" cy="708342"/>
      </dsp:txXfrm>
    </dsp:sp>
    <dsp:sp modelId="{2C2D795B-B58C-4590-930E-E99AF637AA23}">
      <dsp:nvSpPr>
        <dsp:cNvPr id="0" name=""/>
        <dsp:cNvSpPr/>
      </dsp:nvSpPr>
      <dsp:spPr>
        <a:xfrm>
          <a:off x="3190581" y="59531"/>
          <a:ext cx="1770855" cy="708342"/>
        </a:xfrm>
        <a:prstGeom prst="chevron">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IN" sz="1200" kern="1200" dirty="0">
              <a:solidFill>
                <a:sysClr val="window" lastClr="FFFFFF"/>
              </a:solidFill>
              <a:latin typeface="Calibri" panose="020F0502020204030204"/>
              <a:ea typeface="+mn-ea"/>
              <a:cs typeface="+mn-cs"/>
            </a:rPr>
            <a:t>Intimate Bank / Insurance (as required) </a:t>
          </a:r>
        </a:p>
      </dsp:txBody>
      <dsp:txXfrm>
        <a:off x="3544752" y="59531"/>
        <a:ext cx="1062513" cy="708342"/>
      </dsp:txXfrm>
    </dsp:sp>
    <dsp:sp modelId="{430BB003-6A76-42F4-B6D3-99B49E7F861D}">
      <dsp:nvSpPr>
        <dsp:cNvPr id="0" name=""/>
        <dsp:cNvSpPr/>
      </dsp:nvSpPr>
      <dsp:spPr>
        <a:xfrm>
          <a:off x="4784351" y="59531"/>
          <a:ext cx="1770855" cy="708342"/>
        </a:xfrm>
        <a:prstGeom prst="chevron">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IN" sz="1200" kern="1200" dirty="0">
              <a:solidFill>
                <a:sysClr val="window" lastClr="FFFFFF"/>
              </a:solidFill>
              <a:latin typeface="Calibri" panose="020F0502020204030204"/>
              <a:ea typeface="+mn-ea"/>
              <a:cs typeface="+mn-cs"/>
            </a:rPr>
            <a:t>Follow up for recovery of damages</a:t>
          </a:r>
        </a:p>
      </dsp:txBody>
      <dsp:txXfrm>
        <a:off x="5138522" y="59531"/>
        <a:ext cx="1062513" cy="7083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38AC43B-C4F3-4E11-959A-7A1E748859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xmlns="" id="{14076D45-03F3-4585-A914-D9B78D69EB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6D7F3B-4F97-427A-AA82-13202F9A9E92}" type="datetimeFigureOut">
              <a:rPr lang="en-IN" smtClean="0"/>
              <a:t>21-10-2020</a:t>
            </a:fld>
            <a:endParaRPr lang="en-IN" dirty="0"/>
          </a:p>
        </p:txBody>
      </p:sp>
      <p:sp>
        <p:nvSpPr>
          <p:cNvPr id="4" name="Footer Placeholder 3">
            <a:extLst>
              <a:ext uri="{FF2B5EF4-FFF2-40B4-BE49-F238E27FC236}">
                <a16:creationId xmlns:a16="http://schemas.microsoft.com/office/drawing/2014/main" xmlns="" id="{9D8BBA47-DD1D-4F08-8460-2FCBC28D3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xmlns="" id="{295CB7FF-4D09-4567-8D73-794FE8B350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6387EA-2251-4E13-B232-339482EB9081}" type="slidenum">
              <a:rPr lang="en-IN" smtClean="0"/>
              <a:t>‹#›</a:t>
            </a:fld>
            <a:endParaRPr lang="en-IN" dirty="0"/>
          </a:p>
        </p:txBody>
      </p:sp>
    </p:spTree>
    <p:extLst>
      <p:ext uri="{BB962C8B-B14F-4D97-AF65-F5344CB8AC3E}">
        <p14:creationId xmlns:p14="http://schemas.microsoft.com/office/powerpoint/2010/main" val="488543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09C7E-B038-40AD-A85C-B92A315C5A79}" type="datetimeFigureOut">
              <a:rPr lang="en-IN" smtClean="0"/>
              <a:t>21-10-2020</a:t>
            </a:fld>
            <a:endParaRPr lang="en-IN" dirty="0"/>
          </a:p>
        </p:txBody>
      </p:sp>
      <p:sp>
        <p:nvSpPr>
          <p:cNvPr id="4" name="Slide Image Placeholder 3"/>
          <p:cNvSpPr>
            <a:spLocks noGrp="1" noRot="1" noChangeAspect="1"/>
          </p:cNvSpPr>
          <p:nvPr>
            <p:ph type="sldImg" idx="2"/>
          </p:nvPr>
        </p:nvSpPr>
        <p:spPr>
          <a:xfrm>
            <a:off x="2193925" y="1143000"/>
            <a:ext cx="247015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D9A6B-93D9-4E86-A1BF-2126E0DCDC93}" type="slidenum">
              <a:rPr lang="en-IN" smtClean="0"/>
              <a:t>‹#›</a:t>
            </a:fld>
            <a:endParaRPr lang="en-IN" dirty="0"/>
          </a:p>
        </p:txBody>
      </p:sp>
    </p:spTree>
    <p:extLst>
      <p:ext uri="{BB962C8B-B14F-4D97-AF65-F5344CB8AC3E}">
        <p14:creationId xmlns:p14="http://schemas.microsoft.com/office/powerpoint/2010/main" val="443777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BB2AB41-9DA6-4B1B-915C-FE8BC76333B3}"/>
              </a:ext>
            </a:extLst>
          </p:cNvPr>
          <p:cNvSpPr>
            <a:spLocks noGrp="1"/>
          </p:cNvSpPr>
          <p:nvPr>
            <p:ph type="sldNum" sz="quarter" idx="10"/>
          </p:nvPr>
        </p:nvSpPr>
        <p:spPr/>
        <p:txBody>
          <a:bodyPr/>
          <a:lstStyle/>
          <a:p>
            <a:fld id="{43AEEA89-2D7C-45F9-943A-08EE4DE846AF}" type="slidenum">
              <a:rPr lang="en-IN" smtClean="0"/>
              <a:pPr/>
              <a:t>‹#›</a:t>
            </a:fld>
            <a:endParaRPr lang="en-IN" dirty="0"/>
          </a:p>
        </p:txBody>
      </p:sp>
    </p:spTree>
    <p:extLst>
      <p:ext uri="{BB962C8B-B14F-4D97-AF65-F5344CB8AC3E}">
        <p14:creationId xmlns:p14="http://schemas.microsoft.com/office/powerpoint/2010/main" val="391996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86836"/>
            <a:ext cx="6309360" cy="176741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02920" y="2434167"/>
            <a:ext cx="6309360" cy="58017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20" y="8475136"/>
            <a:ext cx="1645920" cy="486833"/>
          </a:xfrm>
          <a:prstGeom prst="rect">
            <a:avLst/>
          </a:prstGeom>
        </p:spPr>
        <p:txBody>
          <a:bodyPr/>
          <a:lstStyle/>
          <a:p>
            <a:endParaRPr lang="en-US" dirty="0"/>
          </a:p>
        </p:txBody>
      </p:sp>
      <p:sp>
        <p:nvSpPr>
          <p:cNvPr id="5" name="Footer Placeholder 4"/>
          <p:cNvSpPr>
            <a:spLocks noGrp="1"/>
          </p:cNvSpPr>
          <p:nvPr>
            <p:ph type="ftr" sz="quarter" idx="11"/>
          </p:nvPr>
        </p:nvSpPr>
        <p:spPr>
          <a:xfrm>
            <a:off x="2423160" y="8475136"/>
            <a:ext cx="2468880" cy="486833"/>
          </a:xfrm>
          <a:prstGeom prst="rect">
            <a:avLst/>
          </a:prstGeom>
        </p:spPr>
        <p:txBody>
          <a:bodyPr/>
          <a:lstStyle/>
          <a:p>
            <a:endParaRPr lang="en-US" dirty="0"/>
          </a:p>
        </p:txBody>
      </p:sp>
      <p:sp>
        <p:nvSpPr>
          <p:cNvPr id="6" name="Slide Number Placeholder 5"/>
          <p:cNvSpPr>
            <a:spLocks noGrp="1"/>
          </p:cNvSpPr>
          <p:nvPr>
            <p:ph type="sldNum" sz="quarter" idx="12"/>
          </p:nvPr>
        </p:nvSpPr>
        <p:spPr>
          <a:xfrm>
            <a:off x="5166360" y="8475136"/>
            <a:ext cx="1645920" cy="486833"/>
          </a:xfrm>
          <a:prstGeom prst="rect">
            <a:avLst/>
          </a:prstGeom>
        </p:spPr>
        <p:txBody>
          <a:bodyPr/>
          <a:lstStyle/>
          <a:p>
            <a:fld id="{075DCBB7-1F2F-43C6-8CA1-BB201FA5568B}" type="slidenum">
              <a:rPr lang="en-US" smtClean="0"/>
              <a:t>‹#›</a:t>
            </a:fld>
            <a:endParaRPr lang="en-US" dirty="0"/>
          </a:p>
        </p:txBody>
      </p:sp>
    </p:spTree>
    <p:extLst>
      <p:ext uri="{BB962C8B-B14F-4D97-AF65-F5344CB8AC3E}">
        <p14:creationId xmlns:p14="http://schemas.microsoft.com/office/powerpoint/2010/main" val="286138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20" y="8475136"/>
            <a:ext cx="1645920" cy="486833"/>
          </a:xfrm>
          <a:prstGeom prst="rect">
            <a:avLst/>
          </a:prstGeom>
        </p:spPr>
        <p:txBody>
          <a:bodyPr/>
          <a:lstStyle/>
          <a:p>
            <a:endParaRPr lang="en-US" dirty="0"/>
          </a:p>
        </p:txBody>
      </p:sp>
      <p:sp>
        <p:nvSpPr>
          <p:cNvPr id="5" name="Footer Placeholder 4"/>
          <p:cNvSpPr>
            <a:spLocks noGrp="1"/>
          </p:cNvSpPr>
          <p:nvPr>
            <p:ph type="ftr" sz="quarter" idx="11"/>
          </p:nvPr>
        </p:nvSpPr>
        <p:spPr>
          <a:xfrm>
            <a:off x="2423160" y="8475136"/>
            <a:ext cx="2468880" cy="486833"/>
          </a:xfrm>
          <a:prstGeom prst="rect">
            <a:avLst/>
          </a:prstGeom>
        </p:spPr>
        <p:txBody>
          <a:bodyPr/>
          <a:lstStyle/>
          <a:p>
            <a:endParaRPr lang="en-US" dirty="0"/>
          </a:p>
        </p:txBody>
      </p:sp>
      <p:sp>
        <p:nvSpPr>
          <p:cNvPr id="6" name="Slide Number Placeholder 5"/>
          <p:cNvSpPr>
            <a:spLocks noGrp="1"/>
          </p:cNvSpPr>
          <p:nvPr>
            <p:ph type="sldNum" sz="quarter" idx="12"/>
          </p:nvPr>
        </p:nvSpPr>
        <p:spPr>
          <a:xfrm>
            <a:off x="5166360" y="8475136"/>
            <a:ext cx="1645920" cy="486833"/>
          </a:xfrm>
          <a:prstGeom prst="rect">
            <a:avLst/>
          </a:prstGeom>
        </p:spPr>
        <p:txBody>
          <a:bodyPr/>
          <a:lstStyle/>
          <a:p>
            <a:fld id="{075DCBB7-1F2F-43C6-8CA1-BB201FA5568B}" type="slidenum">
              <a:rPr lang="en-US" smtClean="0"/>
              <a:t>‹#›</a:t>
            </a:fld>
            <a:endParaRPr lang="en-US" dirty="0"/>
          </a:p>
        </p:txBody>
      </p:sp>
    </p:spTree>
    <p:extLst>
      <p:ext uri="{BB962C8B-B14F-4D97-AF65-F5344CB8AC3E}">
        <p14:creationId xmlns:p14="http://schemas.microsoft.com/office/powerpoint/2010/main" val="351982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8671562"/>
            <a:ext cx="2349305" cy="276999"/>
          </a:xfrm>
          <a:prstGeom prst="rect">
            <a:avLst/>
          </a:prstGeom>
        </p:spPr>
        <p:txBody>
          <a:bodyPr wrap="square">
            <a:spAutoFit/>
          </a:bodyPr>
          <a:lstStyle/>
          <a:p>
            <a:r>
              <a:rPr lang="en-US" sz="1200" dirty="0">
                <a:solidFill>
                  <a:schemeClr val="bg2">
                    <a:lumMod val="50000"/>
                  </a:schemeClr>
                </a:solidFill>
                <a:latin typeface="Garamond" panose="02020404030301010803" pitchFamily="18" charset="0"/>
                <a:ea typeface="Roboto Lt" pitchFamily="2" charset="0"/>
                <a:cs typeface="Sakkal Majalla" panose="02000000000000000000" pitchFamily="2" charset="-78"/>
                <a:sym typeface="Open Sans Light" charset="0"/>
              </a:rPr>
              <a:t>RAMA’s Anubhav October 2020</a:t>
            </a:r>
            <a:endParaRPr lang="en-US" sz="1200" dirty="0">
              <a:solidFill>
                <a:schemeClr val="bg2">
                  <a:lumMod val="50000"/>
                </a:schemeClr>
              </a:solidFill>
              <a:latin typeface="Garamond" panose="02020404030301010803" pitchFamily="18" charset="0"/>
              <a:ea typeface="Roboto Lt" pitchFamily="2" charset="0"/>
              <a:cs typeface="Sakkal Majalla" panose="02000000000000000000" pitchFamily="2" charset="-78"/>
            </a:endParaRPr>
          </a:p>
        </p:txBody>
      </p:sp>
      <p:sp>
        <p:nvSpPr>
          <p:cNvPr id="2" name="Slide Number Placeholder 1">
            <a:extLst>
              <a:ext uri="{FF2B5EF4-FFF2-40B4-BE49-F238E27FC236}">
                <a16:creationId xmlns:a16="http://schemas.microsoft.com/office/drawing/2014/main" xmlns="" id="{64E80270-F6AC-4EDA-A9EC-4ACEEE8E782E}"/>
              </a:ext>
            </a:extLst>
          </p:cNvPr>
          <p:cNvSpPr>
            <a:spLocks noGrp="1"/>
          </p:cNvSpPr>
          <p:nvPr>
            <p:ph type="sldNum" sz="quarter" idx="10"/>
          </p:nvPr>
        </p:nvSpPr>
        <p:spPr>
          <a:ln>
            <a:noFill/>
          </a:ln>
        </p:spPr>
        <p:txBody>
          <a:bodyPr/>
          <a:lstStyle/>
          <a:p>
            <a:fld id="{43AEEA89-2D7C-45F9-943A-08EE4DE846AF}" type="slidenum">
              <a:rPr lang="en-IN" smtClean="0"/>
              <a:pPr/>
              <a:t>‹#›</a:t>
            </a:fld>
            <a:endParaRPr lang="en-IN" dirty="0"/>
          </a:p>
        </p:txBody>
      </p:sp>
    </p:spTree>
    <p:extLst>
      <p:ext uri="{BB962C8B-B14F-4D97-AF65-F5344CB8AC3E}">
        <p14:creationId xmlns:p14="http://schemas.microsoft.com/office/powerpoint/2010/main" val="307841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a:prstGeom prst="rect">
            <a:avLst/>
          </a:prstGeo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a:prstGeom prst="rect">
            <a:avLst/>
          </a:prstGeo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8475136"/>
            <a:ext cx="1645920" cy="486833"/>
          </a:xfrm>
          <a:prstGeom prst="rect">
            <a:avLst/>
          </a:prstGeom>
        </p:spPr>
        <p:txBody>
          <a:bodyPr/>
          <a:lstStyle/>
          <a:p>
            <a:endParaRPr lang="en-US" dirty="0"/>
          </a:p>
        </p:txBody>
      </p:sp>
      <p:sp>
        <p:nvSpPr>
          <p:cNvPr id="5" name="Footer Placeholder 4"/>
          <p:cNvSpPr>
            <a:spLocks noGrp="1"/>
          </p:cNvSpPr>
          <p:nvPr>
            <p:ph type="ftr" sz="quarter" idx="11"/>
          </p:nvPr>
        </p:nvSpPr>
        <p:spPr>
          <a:xfrm>
            <a:off x="2423160" y="8475136"/>
            <a:ext cx="2468880" cy="486833"/>
          </a:xfrm>
          <a:prstGeom prst="rect">
            <a:avLst/>
          </a:prstGeom>
        </p:spPr>
        <p:txBody>
          <a:bodyPr/>
          <a:lstStyle/>
          <a:p>
            <a:endParaRPr lang="en-US" dirty="0"/>
          </a:p>
        </p:txBody>
      </p:sp>
      <p:sp>
        <p:nvSpPr>
          <p:cNvPr id="6" name="Slide Number Placeholder 5"/>
          <p:cNvSpPr>
            <a:spLocks noGrp="1"/>
          </p:cNvSpPr>
          <p:nvPr>
            <p:ph type="sldNum" sz="quarter" idx="12"/>
          </p:nvPr>
        </p:nvSpPr>
        <p:spPr>
          <a:xfrm>
            <a:off x="5166360" y="8475136"/>
            <a:ext cx="1645920" cy="486833"/>
          </a:xfrm>
          <a:prstGeom prst="rect">
            <a:avLst/>
          </a:prstGeom>
        </p:spPr>
        <p:txBody>
          <a:bodyPr/>
          <a:lstStyle/>
          <a:p>
            <a:fld id="{075DCBB7-1F2F-43C6-8CA1-BB201FA5568B}" type="slidenum">
              <a:rPr lang="en-US" smtClean="0"/>
              <a:t>‹#›</a:t>
            </a:fld>
            <a:endParaRPr lang="en-US" dirty="0"/>
          </a:p>
        </p:txBody>
      </p:sp>
    </p:spTree>
    <p:extLst>
      <p:ext uri="{BB962C8B-B14F-4D97-AF65-F5344CB8AC3E}">
        <p14:creationId xmlns:p14="http://schemas.microsoft.com/office/powerpoint/2010/main" val="33565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86836"/>
            <a:ext cx="6309360" cy="176741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02920" y="8475136"/>
            <a:ext cx="1645920" cy="486833"/>
          </a:xfrm>
          <a:prstGeom prst="rect">
            <a:avLst/>
          </a:prstGeom>
        </p:spPr>
        <p:txBody>
          <a:bodyPr/>
          <a:lstStyle/>
          <a:p>
            <a:endParaRPr lang="en-US" dirty="0"/>
          </a:p>
        </p:txBody>
      </p:sp>
      <p:sp>
        <p:nvSpPr>
          <p:cNvPr id="6" name="Footer Placeholder 5"/>
          <p:cNvSpPr>
            <a:spLocks noGrp="1"/>
          </p:cNvSpPr>
          <p:nvPr>
            <p:ph type="ftr" sz="quarter" idx="11"/>
          </p:nvPr>
        </p:nvSpPr>
        <p:spPr>
          <a:xfrm>
            <a:off x="2423160" y="8475136"/>
            <a:ext cx="2468880" cy="486833"/>
          </a:xfrm>
          <a:prstGeom prst="rect">
            <a:avLst/>
          </a:prstGeom>
        </p:spPr>
        <p:txBody>
          <a:bodyPr/>
          <a:lstStyle/>
          <a:p>
            <a:endParaRPr lang="en-US" dirty="0"/>
          </a:p>
        </p:txBody>
      </p:sp>
      <p:sp>
        <p:nvSpPr>
          <p:cNvPr id="7" name="Slide Number Placeholder 6"/>
          <p:cNvSpPr>
            <a:spLocks noGrp="1"/>
          </p:cNvSpPr>
          <p:nvPr>
            <p:ph type="sldNum" sz="quarter" idx="12"/>
          </p:nvPr>
        </p:nvSpPr>
        <p:spPr>
          <a:xfrm>
            <a:off x="5166360" y="8475136"/>
            <a:ext cx="1645920" cy="486833"/>
          </a:xfrm>
          <a:prstGeom prst="rect">
            <a:avLst/>
          </a:prstGeom>
        </p:spPr>
        <p:txBody>
          <a:bodyPr/>
          <a:lstStyle/>
          <a:p>
            <a:fld id="{075DCBB7-1F2F-43C6-8CA1-BB201FA5568B}" type="slidenum">
              <a:rPr lang="en-US" smtClean="0"/>
              <a:t>‹#›</a:t>
            </a:fld>
            <a:endParaRPr lang="en-US" dirty="0"/>
          </a:p>
        </p:txBody>
      </p:sp>
    </p:spTree>
    <p:extLst>
      <p:ext uri="{BB962C8B-B14F-4D97-AF65-F5344CB8AC3E}">
        <p14:creationId xmlns:p14="http://schemas.microsoft.com/office/powerpoint/2010/main" val="378184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a:prstGeom prst="rect">
            <a:avLst/>
          </a:prstGeo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a:prstGeom prst="rect">
            <a:avLst/>
          </a:prstGeo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02920" y="8475136"/>
            <a:ext cx="1645920" cy="486833"/>
          </a:xfrm>
          <a:prstGeom prst="rect">
            <a:avLst/>
          </a:prstGeom>
        </p:spPr>
        <p:txBody>
          <a:bodyPr/>
          <a:lstStyle/>
          <a:p>
            <a:endParaRPr lang="en-US" dirty="0"/>
          </a:p>
        </p:txBody>
      </p:sp>
      <p:sp>
        <p:nvSpPr>
          <p:cNvPr id="8" name="Footer Placeholder 7"/>
          <p:cNvSpPr>
            <a:spLocks noGrp="1"/>
          </p:cNvSpPr>
          <p:nvPr>
            <p:ph type="ftr" sz="quarter" idx="11"/>
          </p:nvPr>
        </p:nvSpPr>
        <p:spPr>
          <a:xfrm>
            <a:off x="2423160" y="8475136"/>
            <a:ext cx="2468880" cy="486833"/>
          </a:xfrm>
          <a:prstGeom prst="rect">
            <a:avLst/>
          </a:prstGeom>
        </p:spPr>
        <p:txBody>
          <a:bodyPr/>
          <a:lstStyle/>
          <a:p>
            <a:endParaRPr lang="en-US" dirty="0"/>
          </a:p>
        </p:txBody>
      </p:sp>
      <p:sp>
        <p:nvSpPr>
          <p:cNvPr id="9" name="Slide Number Placeholder 8"/>
          <p:cNvSpPr>
            <a:spLocks noGrp="1"/>
          </p:cNvSpPr>
          <p:nvPr>
            <p:ph type="sldNum" sz="quarter" idx="12"/>
          </p:nvPr>
        </p:nvSpPr>
        <p:spPr>
          <a:xfrm>
            <a:off x="5166360" y="8475136"/>
            <a:ext cx="1645920" cy="486833"/>
          </a:xfrm>
          <a:prstGeom prst="rect">
            <a:avLst/>
          </a:prstGeom>
        </p:spPr>
        <p:txBody>
          <a:bodyPr/>
          <a:lstStyle/>
          <a:p>
            <a:fld id="{075DCBB7-1F2F-43C6-8CA1-BB201FA5568B}" type="slidenum">
              <a:rPr lang="en-US" smtClean="0"/>
              <a:t>‹#›</a:t>
            </a:fld>
            <a:endParaRPr lang="en-US" dirty="0"/>
          </a:p>
        </p:txBody>
      </p:sp>
    </p:spTree>
    <p:extLst>
      <p:ext uri="{BB962C8B-B14F-4D97-AF65-F5344CB8AC3E}">
        <p14:creationId xmlns:p14="http://schemas.microsoft.com/office/powerpoint/2010/main" val="411365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486836"/>
            <a:ext cx="6309360" cy="176741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02920" y="8475136"/>
            <a:ext cx="1645920" cy="486833"/>
          </a:xfrm>
          <a:prstGeom prst="rect">
            <a:avLst/>
          </a:prstGeom>
        </p:spPr>
        <p:txBody>
          <a:bodyPr/>
          <a:lstStyle/>
          <a:p>
            <a:endParaRPr lang="en-US" dirty="0"/>
          </a:p>
        </p:txBody>
      </p:sp>
      <p:sp>
        <p:nvSpPr>
          <p:cNvPr id="4" name="Footer Placeholder 3"/>
          <p:cNvSpPr>
            <a:spLocks noGrp="1"/>
          </p:cNvSpPr>
          <p:nvPr>
            <p:ph type="ftr" sz="quarter" idx="11"/>
          </p:nvPr>
        </p:nvSpPr>
        <p:spPr>
          <a:xfrm>
            <a:off x="2423160" y="8475136"/>
            <a:ext cx="2468880" cy="486833"/>
          </a:xfrm>
          <a:prstGeom prst="rect">
            <a:avLst/>
          </a:prstGeom>
        </p:spPr>
        <p:txBody>
          <a:bodyPr/>
          <a:lstStyle/>
          <a:p>
            <a:endParaRPr lang="en-US" dirty="0"/>
          </a:p>
        </p:txBody>
      </p:sp>
      <p:sp>
        <p:nvSpPr>
          <p:cNvPr id="5" name="Slide Number Placeholder 4"/>
          <p:cNvSpPr>
            <a:spLocks noGrp="1"/>
          </p:cNvSpPr>
          <p:nvPr>
            <p:ph type="sldNum" sz="quarter" idx="12"/>
          </p:nvPr>
        </p:nvSpPr>
        <p:spPr>
          <a:xfrm>
            <a:off x="5166360" y="8475136"/>
            <a:ext cx="1645920" cy="486833"/>
          </a:xfrm>
          <a:prstGeom prst="rect">
            <a:avLst/>
          </a:prstGeom>
        </p:spPr>
        <p:txBody>
          <a:bodyPr/>
          <a:lstStyle/>
          <a:p>
            <a:fld id="{075DCBB7-1F2F-43C6-8CA1-BB201FA5568B}" type="slidenum">
              <a:rPr lang="en-US" smtClean="0"/>
              <a:t>‹#›</a:t>
            </a:fld>
            <a:endParaRPr lang="en-US" dirty="0"/>
          </a:p>
        </p:txBody>
      </p:sp>
    </p:spTree>
    <p:extLst>
      <p:ext uri="{BB962C8B-B14F-4D97-AF65-F5344CB8AC3E}">
        <p14:creationId xmlns:p14="http://schemas.microsoft.com/office/powerpoint/2010/main" val="20217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8475136"/>
            <a:ext cx="1645920" cy="486833"/>
          </a:xfrm>
          <a:prstGeom prst="rect">
            <a:avLst/>
          </a:prstGeom>
        </p:spPr>
        <p:txBody>
          <a:bodyPr/>
          <a:lstStyle/>
          <a:p>
            <a:endParaRPr lang="en-US" dirty="0"/>
          </a:p>
        </p:txBody>
      </p:sp>
      <p:sp>
        <p:nvSpPr>
          <p:cNvPr id="3" name="Footer Placeholder 2"/>
          <p:cNvSpPr>
            <a:spLocks noGrp="1"/>
          </p:cNvSpPr>
          <p:nvPr>
            <p:ph type="ftr" sz="quarter" idx="11"/>
          </p:nvPr>
        </p:nvSpPr>
        <p:spPr>
          <a:xfrm>
            <a:off x="2423160" y="8475136"/>
            <a:ext cx="2468880" cy="486833"/>
          </a:xfrm>
          <a:prstGeom prst="rect">
            <a:avLst/>
          </a:prstGeom>
        </p:spPr>
        <p:txBody>
          <a:bodyPr/>
          <a:lstStyle/>
          <a:p>
            <a:endParaRPr lang="en-US" dirty="0"/>
          </a:p>
        </p:txBody>
      </p:sp>
      <p:sp>
        <p:nvSpPr>
          <p:cNvPr id="4" name="Slide Number Placeholder 3"/>
          <p:cNvSpPr>
            <a:spLocks noGrp="1"/>
          </p:cNvSpPr>
          <p:nvPr>
            <p:ph type="sldNum" sz="quarter" idx="12"/>
          </p:nvPr>
        </p:nvSpPr>
        <p:spPr>
          <a:xfrm>
            <a:off x="5166360" y="8475136"/>
            <a:ext cx="1645920" cy="486833"/>
          </a:xfrm>
          <a:prstGeom prst="rect">
            <a:avLst/>
          </a:prstGeom>
        </p:spPr>
        <p:txBody>
          <a:bodyPr/>
          <a:lstStyle/>
          <a:p>
            <a:fld id="{075DCBB7-1F2F-43C6-8CA1-BB201FA5568B}" type="slidenum">
              <a:rPr lang="en-US" smtClean="0"/>
              <a:t>‹#›</a:t>
            </a:fld>
            <a:endParaRPr lang="en-US" dirty="0"/>
          </a:p>
        </p:txBody>
      </p:sp>
    </p:spTree>
    <p:extLst>
      <p:ext uri="{BB962C8B-B14F-4D97-AF65-F5344CB8AC3E}">
        <p14:creationId xmlns:p14="http://schemas.microsoft.com/office/powerpoint/2010/main" val="402631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a:prstGeom prst="rect">
            <a:avLst/>
          </a:prstGeo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a:prstGeom prst="rect">
            <a:avLst/>
          </a:prstGeo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a:prstGeom prst="rect">
            <a:avLst/>
          </a:prstGeo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a:xfrm>
            <a:off x="502920" y="8475136"/>
            <a:ext cx="1645920" cy="486833"/>
          </a:xfrm>
          <a:prstGeom prst="rect">
            <a:avLst/>
          </a:prstGeom>
        </p:spPr>
        <p:txBody>
          <a:bodyPr/>
          <a:lstStyle/>
          <a:p>
            <a:endParaRPr lang="en-US" dirty="0"/>
          </a:p>
        </p:txBody>
      </p:sp>
      <p:sp>
        <p:nvSpPr>
          <p:cNvPr id="6" name="Footer Placeholder 5"/>
          <p:cNvSpPr>
            <a:spLocks noGrp="1"/>
          </p:cNvSpPr>
          <p:nvPr>
            <p:ph type="ftr" sz="quarter" idx="11"/>
          </p:nvPr>
        </p:nvSpPr>
        <p:spPr>
          <a:xfrm>
            <a:off x="2423160" y="8475136"/>
            <a:ext cx="2468880" cy="486833"/>
          </a:xfrm>
          <a:prstGeom prst="rect">
            <a:avLst/>
          </a:prstGeom>
        </p:spPr>
        <p:txBody>
          <a:bodyPr/>
          <a:lstStyle/>
          <a:p>
            <a:endParaRPr lang="en-US" dirty="0"/>
          </a:p>
        </p:txBody>
      </p:sp>
      <p:sp>
        <p:nvSpPr>
          <p:cNvPr id="7" name="Slide Number Placeholder 6"/>
          <p:cNvSpPr>
            <a:spLocks noGrp="1"/>
          </p:cNvSpPr>
          <p:nvPr>
            <p:ph type="sldNum" sz="quarter" idx="12"/>
          </p:nvPr>
        </p:nvSpPr>
        <p:spPr>
          <a:xfrm>
            <a:off x="5166360" y="8475136"/>
            <a:ext cx="1645920" cy="486833"/>
          </a:xfrm>
          <a:prstGeom prst="rect">
            <a:avLst/>
          </a:prstGeom>
        </p:spPr>
        <p:txBody>
          <a:bodyPr/>
          <a:lstStyle/>
          <a:p>
            <a:fld id="{075DCBB7-1F2F-43C6-8CA1-BB201FA5568B}" type="slidenum">
              <a:rPr lang="en-US" smtClean="0"/>
              <a:t>‹#›</a:t>
            </a:fld>
            <a:endParaRPr lang="en-US" dirty="0"/>
          </a:p>
        </p:txBody>
      </p:sp>
    </p:spTree>
    <p:extLst>
      <p:ext uri="{BB962C8B-B14F-4D97-AF65-F5344CB8AC3E}">
        <p14:creationId xmlns:p14="http://schemas.microsoft.com/office/powerpoint/2010/main" val="58996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a:prstGeom prst="rect">
            <a:avLst/>
          </a:prstGeo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a:prstGeom prst="rect">
            <a:avLst/>
          </a:prstGeo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a:t>Click icon to add picture</a:t>
            </a:r>
          </a:p>
        </p:txBody>
      </p:sp>
      <p:sp>
        <p:nvSpPr>
          <p:cNvPr id="4" name="Text Placeholder 3"/>
          <p:cNvSpPr>
            <a:spLocks noGrp="1"/>
          </p:cNvSpPr>
          <p:nvPr>
            <p:ph type="body" sz="half" idx="2"/>
          </p:nvPr>
        </p:nvSpPr>
        <p:spPr>
          <a:xfrm>
            <a:off x="503873" y="2743200"/>
            <a:ext cx="2359342" cy="5082117"/>
          </a:xfrm>
          <a:prstGeom prst="rect">
            <a:avLst/>
          </a:prstGeo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a:xfrm>
            <a:off x="502920" y="8475136"/>
            <a:ext cx="1645920" cy="486833"/>
          </a:xfrm>
          <a:prstGeom prst="rect">
            <a:avLst/>
          </a:prstGeom>
        </p:spPr>
        <p:txBody>
          <a:bodyPr/>
          <a:lstStyle/>
          <a:p>
            <a:endParaRPr lang="en-US" dirty="0"/>
          </a:p>
        </p:txBody>
      </p:sp>
      <p:sp>
        <p:nvSpPr>
          <p:cNvPr id="6" name="Footer Placeholder 5"/>
          <p:cNvSpPr>
            <a:spLocks noGrp="1"/>
          </p:cNvSpPr>
          <p:nvPr>
            <p:ph type="ftr" sz="quarter" idx="11"/>
          </p:nvPr>
        </p:nvSpPr>
        <p:spPr>
          <a:xfrm>
            <a:off x="2423160" y="8475136"/>
            <a:ext cx="2468880" cy="486833"/>
          </a:xfrm>
          <a:prstGeom prst="rect">
            <a:avLst/>
          </a:prstGeom>
        </p:spPr>
        <p:txBody>
          <a:bodyPr/>
          <a:lstStyle/>
          <a:p>
            <a:endParaRPr lang="en-US" dirty="0"/>
          </a:p>
        </p:txBody>
      </p:sp>
      <p:sp>
        <p:nvSpPr>
          <p:cNvPr id="7" name="Slide Number Placeholder 6"/>
          <p:cNvSpPr>
            <a:spLocks noGrp="1"/>
          </p:cNvSpPr>
          <p:nvPr>
            <p:ph type="sldNum" sz="quarter" idx="12"/>
          </p:nvPr>
        </p:nvSpPr>
        <p:spPr>
          <a:xfrm>
            <a:off x="5166360" y="8475136"/>
            <a:ext cx="1645920" cy="486833"/>
          </a:xfrm>
          <a:prstGeom prst="rect">
            <a:avLst/>
          </a:prstGeom>
        </p:spPr>
        <p:txBody>
          <a:bodyPr/>
          <a:lstStyle/>
          <a:p>
            <a:fld id="{075DCBB7-1F2F-43C6-8CA1-BB201FA5568B}" type="slidenum">
              <a:rPr lang="en-US" smtClean="0"/>
              <a:t>‹#›</a:t>
            </a:fld>
            <a:endParaRPr lang="en-US" dirty="0"/>
          </a:p>
        </p:txBody>
      </p:sp>
    </p:spTree>
    <p:extLst>
      <p:ext uri="{BB962C8B-B14F-4D97-AF65-F5344CB8AC3E}">
        <p14:creationId xmlns:p14="http://schemas.microsoft.com/office/powerpoint/2010/main" val="311928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1" y="754393"/>
            <a:ext cx="7315201"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1" y="702125"/>
            <a:ext cx="7315201" cy="0"/>
          </a:xfrm>
          <a:prstGeom prst="line">
            <a:avLst/>
          </a:prstGeom>
          <a:ln w="12700">
            <a:solidFill>
              <a:srgbClr val="00D7B1"/>
            </a:solidFill>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userDrawn="1"/>
        </p:nvPicPr>
        <p:blipFill rotWithShape="1">
          <a:blip r:embed="rId13"/>
          <a:srcRect l="7058" t="98270" r="5837" b="-78"/>
          <a:stretch/>
        </p:blipFill>
        <p:spPr>
          <a:xfrm>
            <a:off x="-1" y="8973312"/>
            <a:ext cx="7315201" cy="167268"/>
          </a:xfrm>
          <a:prstGeom prst="rect">
            <a:avLst/>
          </a:prstGeom>
        </p:spPr>
      </p:pic>
      <p:sp>
        <p:nvSpPr>
          <p:cNvPr id="4" name="Slide Number Placeholder 3">
            <a:extLst>
              <a:ext uri="{FF2B5EF4-FFF2-40B4-BE49-F238E27FC236}">
                <a16:creationId xmlns:a16="http://schemas.microsoft.com/office/drawing/2014/main" xmlns="" id="{12AEF2CC-A1F6-4EEC-89C9-D7248A772160}"/>
              </a:ext>
            </a:extLst>
          </p:cNvPr>
          <p:cNvSpPr>
            <a:spLocks noGrp="1"/>
          </p:cNvSpPr>
          <p:nvPr>
            <p:ph type="sldNum" sz="quarter" idx="4"/>
          </p:nvPr>
        </p:nvSpPr>
        <p:spPr>
          <a:xfrm>
            <a:off x="6938010" y="8658881"/>
            <a:ext cx="377190" cy="256513"/>
          </a:xfrm>
          <a:prstGeom prst="rect">
            <a:avLst/>
          </a:prstGeom>
          <a:solidFill>
            <a:schemeClr val="bg1">
              <a:lumMod val="95000"/>
            </a:schemeClr>
          </a:solidFill>
          <a:ln>
            <a:noFill/>
          </a:ln>
        </p:spPr>
        <p:txBody>
          <a:bodyPr vert="horz" lIns="91440" tIns="45720" rIns="91440" bIns="45720" rtlCol="0" anchor="ctr"/>
          <a:lstStyle>
            <a:lvl1pPr algn="ctr">
              <a:defRPr sz="1200">
                <a:solidFill>
                  <a:schemeClr val="tx1">
                    <a:tint val="75000"/>
                  </a:schemeClr>
                </a:solidFill>
              </a:defRPr>
            </a:lvl1pPr>
          </a:lstStyle>
          <a:p>
            <a:fld id="{43AEEA89-2D7C-45F9-943A-08EE4DE846AF}" type="slidenum">
              <a:rPr lang="en-IN" smtClean="0"/>
              <a:pPr/>
              <a:t>‹#›</a:t>
            </a:fld>
            <a:endParaRPr lang="en-IN" dirty="0"/>
          </a:p>
        </p:txBody>
      </p:sp>
      <p:pic>
        <p:nvPicPr>
          <p:cNvPr id="7" name="Picture 6">
            <a:extLst>
              <a:ext uri="{FF2B5EF4-FFF2-40B4-BE49-F238E27FC236}">
                <a16:creationId xmlns:a16="http://schemas.microsoft.com/office/drawing/2014/main" xmlns="" id="{08C00C39-96C3-4776-A3AA-FC512E7BDCD0}"/>
              </a:ext>
            </a:extLst>
          </p:cNvPr>
          <p:cNvPicPr>
            <a:picLocks noChangeAspect="1"/>
          </p:cNvPicPr>
          <p:nvPr userDrawn="1"/>
        </p:nvPicPr>
        <p:blipFill>
          <a:blip r:embed="rId14"/>
          <a:stretch>
            <a:fillRect/>
          </a:stretch>
        </p:blipFill>
        <p:spPr>
          <a:xfrm>
            <a:off x="6320790" y="199448"/>
            <a:ext cx="868680" cy="337609"/>
          </a:xfrm>
          <a:prstGeom prst="rect">
            <a:avLst/>
          </a:prstGeom>
        </p:spPr>
      </p:pic>
    </p:spTree>
    <p:extLst>
      <p:ext uri="{BB962C8B-B14F-4D97-AF65-F5344CB8AC3E}">
        <p14:creationId xmlns:p14="http://schemas.microsoft.com/office/powerpoint/2010/main" val="8922984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blogger.com/blog/post/edit/4631758157910553243/735356667679118150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twitter.com/RamaGroup" TargetMode="External"/><Relationship Id="rId13" Type="http://schemas.openxmlformats.org/officeDocument/2006/relationships/image" Target="../media/image23.png"/><Relationship Id="rId3" Type="http://schemas.openxmlformats.org/officeDocument/2006/relationships/hyperlink" Target="http://www.ramaerp.in/" TargetMode="External"/><Relationship Id="rId7" Type="http://schemas.openxmlformats.org/officeDocument/2006/relationships/image" Target="../media/image20.png"/><Relationship Id="rId12" Type="http://schemas.openxmlformats.org/officeDocument/2006/relationships/hyperlink" Target="http://www.facebook.com/ramaitllp/" TargetMode="External"/><Relationship Id="rId2" Type="http://schemas.openxmlformats.org/officeDocument/2006/relationships/hyperlink" Target="http://www.rama.co.in/" TargetMode="External"/><Relationship Id="rId1" Type="http://schemas.openxmlformats.org/officeDocument/2006/relationships/slideLayout" Target="../slideLayouts/slideLayout2.xml"/><Relationship Id="rId6" Type="http://schemas.openxmlformats.org/officeDocument/2006/relationships/hyperlink" Target="http://www.linkedin.com/company/ram-agarwal-&amp;-associates-chartered-accountants/" TargetMode="External"/><Relationship Id="rId11" Type="http://schemas.openxmlformats.org/officeDocument/2006/relationships/image" Target="../media/image22.png"/><Relationship Id="rId5" Type="http://schemas.openxmlformats.org/officeDocument/2006/relationships/image" Target="../media/image2.png"/><Relationship Id="rId10" Type="http://schemas.openxmlformats.org/officeDocument/2006/relationships/hyperlink" Target="https://www.instagram.com/teamramagroup/" TargetMode="External"/><Relationship Id="rId4" Type="http://schemas.openxmlformats.org/officeDocument/2006/relationships/image" Target="../media/image19.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cybercomplaint.i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s://taxguru.in/company-law/companies-amendment-act-2020.html"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taxguru.in/company-law/presidents-assent-companies-act-2013.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business pics">
            <a:extLst>
              <a:ext uri="{FF2B5EF4-FFF2-40B4-BE49-F238E27FC236}">
                <a16:creationId xmlns:a16="http://schemas.microsoft.com/office/drawing/2014/main" xmlns="" id="{FB37C6E7-D1D9-4231-BE3A-13EB375D097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0874" t="20132"/>
          <a:stretch/>
        </p:blipFill>
        <p:spPr bwMode="auto">
          <a:xfrm flipH="1">
            <a:off x="0" y="0"/>
            <a:ext cx="7315200" cy="4610100"/>
          </a:xfrm>
          <a:prstGeom prst="rect">
            <a:avLst/>
          </a:prstGeom>
          <a:solidFill>
            <a:schemeClr val="bg1"/>
          </a:solidFill>
        </p:spPr>
      </p:pic>
      <p:pic>
        <p:nvPicPr>
          <p:cNvPr id="17" name="Picture 16">
            <a:extLst>
              <a:ext uri="{FF2B5EF4-FFF2-40B4-BE49-F238E27FC236}">
                <a16:creationId xmlns:a16="http://schemas.microsoft.com/office/drawing/2014/main" xmlns="" id="{7D7913E5-6233-4CF1-B378-D5A58AC99F7E}"/>
              </a:ext>
            </a:extLst>
          </p:cNvPr>
          <p:cNvPicPr>
            <a:picLocks noChangeAspect="1"/>
          </p:cNvPicPr>
          <p:nvPr/>
        </p:nvPicPr>
        <p:blipFill rotWithShape="1">
          <a:blip r:embed="rId3"/>
          <a:srcRect l="24041" t="34069" r="37577" b="19825"/>
          <a:stretch/>
        </p:blipFill>
        <p:spPr>
          <a:xfrm>
            <a:off x="-1" y="60859"/>
            <a:ext cx="7315201" cy="9098482"/>
          </a:xfrm>
          <a:custGeom>
            <a:avLst/>
            <a:gdLst>
              <a:gd name="connsiteX0" fmla="*/ 0 w 7315199"/>
              <a:gd name="connsiteY0" fmla="*/ 0 h 9594304"/>
              <a:gd name="connsiteX1" fmla="*/ 4323763 w 7315199"/>
              <a:gd name="connsiteY1" fmla="*/ 4213357 h 9594304"/>
              <a:gd name="connsiteX2" fmla="*/ 7315199 w 7315199"/>
              <a:gd name="connsiteY2" fmla="*/ 1298306 h 9594304"/>
              <a:gd name="connsiteX3" fmla="*/ 7315199 w 7315199"/>
              <a:gd name="connsiteY3" fmla="*/ 9594304 h 9594304"/>
              <a:gd name="connsiteX4" fmla="*/ 0 w 7315199"/>
              <a:gd name="connsiteY4" fmla="*/ 9594304 h 959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99" h="9594304">
                <a:moveTo>
                  <a:pt x="0" y="0"/>
                </a:moveTo>
                <a:lnTo>
                  <a:pt x="4323763" y="4213357"/>
                </a:lnTo>
                <a:lnTo>
                  <a:pt x="7315199" y="1298306"/>
                </a:lnTo>
                <a:lnTo>
                  <a:pt x="7315199" y="9594304"/>
                </a:lnTo>
                <a:lnTo>
                  <a:pt x="0" y="9594304"/>
                </a:lnTo>
                <a:close/>
              </a:path>
            </a:pathLst>
          </a:custGeom>
        </p:spPr>
      </p:pic>
      <p:sp>
        <p:nvSpPr>
          <p:cNvPr id="18" name="Rectangle 17">
            <a:extLst>
              <a:ext uri="{FF2B5EF4-FFF2-40B4-BE49-F238E27FC236}">
                <a16:creationId xmlns:a16="http://schemas.microsoft.com/office/drawing/2014/main" xmlns="" id="{DCFBB171-30CC-4F14-95F6-96D5670622B1}"/>
              </a:ext>
            </a:extLst>
          </p:cNvPr>
          <p:cNvSpPr/>
          <p:nvPr/>
        </p:nvSpPr>
        <p:spPr>
          <a:xfrm>
            <a:off x="205740" y="8569644"/>
            <a:ext cx="2960717" cy="400110"/>
          </a:xfrm>
          <a:prstGeom prst="rect">
            <a:avLst/>
          </a:prstGeom>
        </p:spPr>
        <p:txBody>
          <a:bodyPr wrap="square">
            <a:spAutoFit/>
          </a:bodyPr>
          <a:lstStyle/>
          <a:p>
            <a:r>
              <a:rPr lang="en-IN" sz="2000" dirty="0">
                <a:solidFill>
                  <a:schemeClr val="bg1"/>
                </a:solidFill>
                <a:latin typeface="Sakkal Majalla" panose="02000000000000000000" pitchFamily="2" charset="-78"/>
                <a:cs typeface="Sakkal Majalla" panose="02000000000000000000" pitchFamily="2" charset="-78"/>
              </a:rPr>
              <a:t>October Edition- 2020</a:t>
            </a:r>
          </a:p>
        </p:txBody>
      </p:sp>
      <p:sp>
        <p:nvSpPr>
          <p:cNvPr id="5" name="Isosceles Triangle 4">
            <a:extLst>
              <a:ext uri="{FF2B5EF4-FFF2-40B4-BE49-F238E27FC236}">
                <a16:creationId xmlns:a16="http://schemas.microsoft.com/office/drawing/2014/main" xmlns="" id="{932C6FB5-34D4-4EF3-9BDA-C76082A3E086}"/>
              </a:ext>
            </a:extLst>
          </p:cNvPr>
          <p:cNvSpPr/>
          <p:nvPr/>
        </p:nvSpPr>
        <p:spPr>
          <a:xfrm flipV="1">
            <a:off x="3076716" y="-353599"/>
            <a:ext cx="5920740" cy="2616589"/>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2" name="Picture 11">
            <a:extLst>
              <a:ext uri="{FF2B5EF4-FFF2-40B4-BE49-F238E27FC236}">
                <a16:creationId xmlns:a16="http://schemas.microsoft.com/office/drawing/2014/main" xmlns="" id="{043F56D7-9ACD-47E4-B51C-31EE56707EEA}"/>
              </a:ext>
            </a:extLst>
          </p:cNvPr>
          <p:cNvPicPr>
            <a:picLocks noChangeAspect="1"/>
          </p:cNvPicPr>
          <p:nvPr/>
        </p:nvPicPr>
        <p:blipFill>
          <a:blip r:embed="rId4"/>
          <a:stretch>
            <a:fillRect/>
          </a:stretch>
        </p:blipFill>
        <p:spPr>
          <a:xfrm>
            <a:off x="5207373" y="190628"/>
            <a:ext cx="1965970" cy="764067"/>
          </a:xfrm>
          <a:prstGeom prst="rect">
            <a:avLst/>
          </a:prstGeom>
        </p:spPr>
      </p:pic>
      <p:grpSp>
        <p:nvGrpSpPr>
          <p:cNvPr id="2" name="Group 1">
            <a:extLst>
              <a:ext uri="{FF2B5EF4-FFF2-40B4-BE49-F238E27FC236}">
                <a16:creationId xmlns:a16="http://schemas.microsoft.com/office/drawing/2014/main" xmlns="" id="{4F257EE3-6588-40D9-A011-34274F5C8EA7}"/>
              </a:ext>
            </a:extLst>
          </p:cNvPr>
          <p:cNvGrpSpPr/>
          <p:nvPr/>
        </p:nvGrpSpPr>
        <p:grpSpPr>
          <a:xfrm>
            <a:off x="-127619" y="4963699"/>
            <a:ext cx="3627434" cy="2072820"/>
            <a:chOff x="-127619" y="5750024"/>
            <a:chExt cx="3627434" cy="2072820"/>
          </a:xfrm>
        </p:grpSpPr>
        <p:cxnSp>
          <p:nvCxnSpPr>
            <p:cNvPr id="10" name="Straight Connector 9">
              <a:extLst>
                <a:ext uri="{FF2B5EF4-FFF2-40B4-BE49-F238E27FC236}">
                  <a16:creationId xmlns:a16="http://schemas.microsoft.com/office/drawing/2014/main" xmlns="" id="{B77ACF3C-3F9C-459A-9C08-5135FEB78592}"/>
                </a:ext>
              </a:extLst>
            </p:cNvPr>
            <p:cNvCxnSpPr>
              <a:cxnSpLocks/>
            </p:cNvCxnSpPr>
            <p:nvPr/>
          </p:nvCxnSpPr>
          <p:spPr>
            <a:xfrm>
              <a:off x="232426" y="6844662"/>
              <a:ext cx="2788920" cy="0"/>
            </a:xfrm>
            <a:prstGeom prst="line">
              <a:avLst/>
            </a:prstGeom>
            <a:ln w="47625">
              <a:solidFill>
                <a:srgbClr val="FFD96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60802433-68AC-4276-BA23-6C79FAF4557C}"/>
                </a:ext>
              </a:extLst>
            </p:cNvPr>
            <p:cNvPicPr>
              <a:picLocks noChangeAspect="1"/>
            </p:cNvPicPr>
            <p:nvPr/>
          </p:nvPicPr>
          <p:blipFill>
            <a:blip r:embed="rId5"/>
            <a:stretch>
              <a:fillRect/>
            </a:stretch>
          </p:blipFill>
          <p:spPr>
            <a:xfrm>
              <a:off x="-127619" y="5750024"/>
              <a:ext cx="3627434" cy="2072820"/>
            </a:xfrm>
            <a:prstGeom prst="rect">
              <a:avLst/>
            </a:prstGeom>
          </p:spPr>
        </p:pic>
      </p:grpSp>
    </p:spTree>
    <p:extLst>
      <p:ext uri="{BB962C8B-B14F-4D97-AF65-F5344CB8AC3E}">
        <p14:creationId xmlns:p14="http://schemas.microsoft.com/office/powerpoint/2010/main" val="1382749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10</a:t>
            </a:fld>
            <a:endParaRPr lang="en-IN" dirty="0"/>
          </a:p>
        </p:txBody>
      </p:sp>
      <p:sp>
        <p:nvSpPr>
          <p:cNvPr id="12" name="TextBox 11">
            <a:extLst>
              <a:ext uri="{FF2B5EF4-FFF2-40B4-BE49-F238E27FC236}">
                <a16:creationId xmlns:a16="http://schemas.microsoft.com/office/drawing/2014/main" xmlns="" id="{153E7456-655C-4069-9DF2-43275460E6E1}"/>
              </a:ext>
            </a:extLst>
          </p:cNvPr>
          <p:cNvSpPr txBox="1"/>
          <p:nvPr/>
        </p:nvSpPr>
        <p:spPr>
          <a:xfrm>
            <a:off x="605790" y="246487"/>
            <a:ext cx="5692140" cy="338554"/>
          </a:xfrm>
          <a:prstGeom prst="rect">
            <a:avLst/>
          </a:prstGeom>
          <a:noFill/>
        </p:spPr>
        <p:txBody>
          <a:bodyPr wrap="square" rtlCol="0">
            <a:spAutoFit/>
          </a:bodyPr>
          <a:lstStyle/>
          <a:p>
            <a:r>
              <a:rPr lang="en-IN" sz="1600" b="1" dirty="0">
                <a:solidFill>
                  <a:srgbClr val="C00000"/>
                </a:solidFill>
              </a:rPr>
              <a:t>What is Cyber Crime?</a:t>
            </a:r>
          </a:p>
        </p:txBody>
      </p:sp>
      <p:sp>
        <p:nvSpPr>
          <p:cNvPr id="7" name="Rectangle 2">
            <a:extLst>
              <a:ext uri="{FF2B5EF4-FFF2-40B4-BE49-F238E27FC236}">
                <a16:creationId xmlns:a16="http://schemas.microsoft.com/office/drawing/2014/main" xmlns="" id="{480BE73D-93E0-4551-A384-7971824E808E}"/>
              </a:ext>
            </a:extLst>
          </p:cNvPr>
          <p:cNvSpPr>
            <a:spLocks noChangeArrowheads="1"/>
          </p:cNvSpPr>
          <p:nvPr/>
        </p:nvSpPr>
        <p:spPr bwMode="auto">
          <a:xfrm>
            <a:off x="0" y="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sp>
        <p:nvSpPr>
          <p:cNvPr id="10" name="TextBox 9">
            <a:extLst>
              <a:ext uri="{FF2B5EF4-FFF2-40B4-BE49-F238E27FC236}">
                <a16:creationId xmlns:a16="http://schemas.microsoft.com/office/drawing/2014/main" xmlns="" id="{97734584-4809-463C-8D92-2E6A81485F8E}"/>
              </a:ext>
            </a:extLst>
          </p:cNvPr>
          <p:cNvSpPr txBox="1"/>
          <p:nvPr/>
        </p:nvSpPr>
        <p:spPr>
          <a:xfrm>
            <a:off x="251460" y="996944"/>
            <a:ext cx="2311954" cy="7771358"/>
          </a:xfrm>
          <a:prstGeom prst="rect">
            <a:avLst/>
          </a:prstGeom>
          <a:noFill/>
        </p:spPr>
        <p:txBody>
          <a:bodyPr wrap="square">
            <a:spAutoFit/>
          </a:bodyPr>
          <a:lstStyle/>
          <a:p>
            <a:pPr marR="0" lvl="0" algn="just" defTabSz="897541" rtl="0" eaLnBrk="1" fontAlgn="auto" latinLnBrk="0" hangingPunct="1">
              <a:spcBef>
                <a:spcPts val="600"/>
              </a:spcBef>
              <a:spcAft>
                <a:spcPts val="800"/>
              </a:spcAft>
              <a:buClrTx/>
              <a:buSzPts val="1000"/>
              <a:tabLst>
                <a:tab pos="457200" algn="l"/>
              </a:tabLst>
              <a:defRPr/>
            </a:pPr>
            <a:r>
              <a:rPr kumimoji="0" lang="en-IN" sz="2000" b="1" i="0" u="none" strike="noStrike" kern="1200" cap="none" spc="0" normalizeH="0" baseline="0" noProof="0" dirty="0">
                <a:ln>
                  <a:noFill/>
                </a:ln>
                <a:solidFill>
                  <a:srgbClr val="FF0000"/>
                </a:solidFill>
                <a:effectLst/>
                <a:uLnTx/>
                <a:uFillTx/>
                <a:ea typeface="Calibri" panose="020F0502020204030204" pitchFamily="34" charset="0"/>
                <a:cs typeface="Mangal" panose="02040503050203030202" pitchFamily="18" charset="0"/>
              </a:rPr>
              <a:t>C</a:t>
            </a:r>
            <a:r>
              <a:rPr kumimoji="0" lang="en-IN" sz="1200" b="0" i="0" u="none" strike="noStrike" kern="1200" cap="none" spc="0" normalizeH="0" baseline="0" noProof="0" dirty="0">
                <a:ln>
                  <a:noFill/>
                </a:ln>
                <a:solidFill>
                  <a:srgbClr val="FF0000"/>
                </a:solidFill>
                <a:effectLst/>
                <a:uLnTx/>
                <a:uFillTx/>
                <a:ea typeface="Calibri" panose="020F0502020204030204" pitchFamily="34" charset="0"/>
                <a:cs typeface="Mangal" panose="02040503050203030202" pitchFamily="18" charset="0"/>
              </a:rPr>
              <a:t>yber Crime is an unlawful act where the computer is used as a tool or target or both. These days Cyber Crime is a fast-growing area of crime. As, the technology is advancing man is becoming dependent on internet for all his needs as it gives easy access to do shopping, gaming, online studying, social networking, online jobs etc. everything at one place. Apart from other countries, India is also not far where the rate of incidence of cyber crime is increasing day by day.</a:t>
            </a:r>
          </a:p>
          <a:p>
            <a:pPr marR="0" lvl="0" algn="just" defTabSz="897541" rtl="0" eaLnBrk="1" fontAlgn="auto" latinLnBrk="0" hangingPunct="1">
              <a:spcBef>
                <a:spcPts val="600"/>
              </a:spcBef>
              <a:spcAft>
                <a:spcPts val="800"/>
              </a:spcAft>
              <a:buClrTx/>
              <a:buSzPts val="1000"/>
              <a:tabLst>
                <a:tab pos="457200" algn="l"/>
              </a:tabLst>
              <a:defRPr/>
            </a:pPr>
            <a:r>
              <a:rPr kumimoji="0" lang="en-IN" sz="1200" b="0" i="0" u="none" strike="noStrike" kern="1200" cap="none" spc="0" normalizeH="0" baseline="0" noProof="0" dirty="0">
                <a:ln>
                  <a:noFill/>
                </a:ln>
                <a:solidFill>
                  <a:srgbClr val="FF0000"/>
                </a:solidFill>
                <a:effectLst/>
                <a:uLnTx/>
                <a:uFillTx/>
                <a:ea typeface="Calibri" panose="020F0502020204030204" pitchFamily="34" charset="0"/>
                <a:cs typeface="Mangal" panose="02040503050203030202" pitchFamily="18" charset="0"/>
              </a:rPr>
              <a:t>Criminals are mostly exploiting the speed, convenience and anonymity of the internet, commit various criminal activities and pose real threat to victims all over the world. These crimes can be phishing, Fraud due to credit card, debit card, bank robbery, illegal downloading, distribution of viruses etc.</a:t>
            </a:r>
          </a:p>
          <a:p>
            <a:pPr marR="0" lvl="0" algn="just" defTabSz="897541" rtl="0" eaLnBrk="1" fontAlgn="auto" latinLnBrk="0" hangingPunct="1">
              <a:spcBef>
                <a:spcPts val="600"/>
              </a:spcBef>
              <a:spcAft>
                <a:spcPts val="800"/>
              </a:spcAft>
              <a:buClrTx/>
              <a:buSzPts val="1000"/>
              <a:tabLst>
                <a:tab pos="457200" algn="l"/>
              </a:tabLst>
              <a:defRPr/>
            </a:pPr>
            <a:r>
              <a:rPr kumimoji="0" lang="en-IN" sz="1200" b="0" i="0" u="none" strike="noStrike" kern="1200" cap="none" spc="0" normalizeH="0" baseline="0" noProof="0" dirty="0">
                <a:ln>
                  <a:noFill/>
                </a:ln>
                <a:solidFill>
                  <a:srgbClr val="FF0000"/>
                </a:solidFill>
                <a:effectLst/>
                <a:uLnTx/>
                <a:uFillTx/>
                <a:ea typeface="Calibri" panose="020F0502020204030204" pitchFamily="34" charset="0"/>
                <a:cs typeface="Mangal" panose="02040503050203030202" pitchFamily="18" charset="0"/>
              </a:rPr>
              <a:t>Common types of cyber attacks                                                              1-Malware- Malware is a term used to describe malicious software, including spyware, ransomware, viruses, and worms. Malware breaches a network through vulnerability, typically when a user clicks a dangerous link or email attachment that then installs risky software. Once inside the system, malware can do the following:</a:t>
            </a:r>
          </a:p>
          <a:p>
            <a:pPr marR="0" lvl="0" algn="just" defTabSz="897541" rtl="0" eaLnBrk="1" fontAlgn="auto" latinLnBrk="0" hangingPunct="1">
              <a:spcBef>
                <a:spcPts val="600"/>
              </a:spcBef>
              <a:spcAft>
                <a:spcPts val="800"/>
              </a:spcAft>
              <a:buClrTx/>
              <a:buSzPts val="1000"/>
              <a:tabLst>
                <a:tab pos="457200" algn="l"/>
              </a:tabLst>
              <a:defRPr/>
            </a:pPr>
            <a:endParaRPr kumimoji="0" lang="en-IN" sz="1200" b="0" i="0" u="none" strike="noStrike" kern="1200" cap="none" spc="0" normalizeH="0" baseline="0" noProof="0" dirty="0">
              <a:ln>
                <a:noFill/>
              </a:ln>
              <a:solidFill>
                <a:srgbClr val="FF0000"/>
              </a:solidFill>
              <a:effectLst/>
              <a:uLnTx/>
              <a:uFillTx/>
              <a:ea typeface="Calibri" panose="020F0502020204030204" pitchFamily="34" charset="0"/>
              <a:cs typeface="Mangal" panose="02040503050203030202" pitchFamily="18" charset="0"/>
            </a:endParaRPr>
          </a:p>
        </p:txBody>
      </p:sp>
      <p:sp>
        <p:nvSpPr>
          <p:cNvPr id="13" name="TextBox 12">
            <a:extLst>
              <a:ext uri="{FF2B5EF4-FFF2-40B4-BE49-F238E27FC236}">
                <a16:creationId xmlns:a16="http://schemas.microsoft.com/office/drawing/2014/main" xmlns="" id="{D607D84B-1C9A-4214-A4A8-C4483CA02EA4}"/>
              </a:ext>
            </a:extLst>
          </p:cNvPr>
          <p:cNvSpPr txBox="1"/>
          <p:nvPr/>
        </p:nvSpPr>
        <p:spPr>
          <a:xfrm>
            <a:off x="2638182" y="1087961"/>
            <a:ext cx="2251710" cy="7463582"/>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Blocks access to key components of the network (ransomware)</a:t>
            </a:r>
          </a:p>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Installs malware or additional harmful software</a:t>
            </a:r>
          </a:p>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Covertly obtains information by transmitting data from the hard drive (spyware)</a:t>
            </a:r>
          </a:p>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Disrupts certain components and renders the system inoperable</a:t>
            </a:r>
          </a:p>
          <a:p>
            <a:pPr algn="just">
              <a:spcBef>
                <a:spcPts val="600"/>
              </a:spcBef>
            </a:pPr>
            <a:r>
              <a:rPr lang="en-IN" sz="1200" dirty="0">
                <a:solidFill>
                  <a:srgbClr val="171717"/>
                </a:solidFill>
                <a:effectLst/>
                <a:ea typeface="Times New Roman" panose="02020603050405020304" pitchFamily="18" charset="0"/>
              </a:rPr>
              <a:t>2-Phishing-Phishing is the practice of sending fraudulent communications that appear to come from a reputable source, usually through email. The goal is to steal sensitive data like credit card and login information or to install malware on the victim’s machine. Phishing is an increasingly common cyber threat.</a:t>
            </a:r>
          </a:p>
          <a:p>
            <a:pPr algn="just">
              <a:spcBef>
                <a:spcPts val="600"/>
              </a:spcBef>
            </a:pPr>
            <a:r>
              <a:rPr lang="en-IN" sz="1200" dirty="0">
                <a:solidFill>
                  <a:srgbClr val="171717"/>
                </a:solidFill>
                <a:effectLst/>
                <a:ea typeface="Times New Roman" panose="02020603050405020304" pitchFamily="18" charset="0"/>
              </a:rPr>
              <a:t>3. Man-in-the-middle attack-Man-in-the-middle (MitM) attacks, also known as eavesdropping attacks, occur when attackers insert themselves into a two-party transaction. Once the attackers interrupt the traffic, they can filter and steal data.</a:t>
            </a:r>
          </a:p>
          <a:p>
            <a:pPr algn="just">
              <a:spcBef>
                <a:spcPts val="600"/>
              </a:spcBef>
            </a:pPr>
            <a:r>
              <a:rPr lang="en-IN" sz="1200" dirty="0">
                <a:solidFill>
                  <a:srgbClr val="171717"/>
                </a:solidFill>
                <a:effectLst/>
                <a:ea typeface="Times New Roman" panose="02020603050405020304" pitchFamily="18" charset="0"/>
              </a:rPr>
              <a:t>Two common points of entry for MitM attacks:</a:t>
            </a:r>
          </a:p>
          <a:p>
            <a:pPr algn="just">
              <a:spcBef>
                <a:spcPts val="600"/>
              </a:spcBef>
            </a:pPr>
            <a:r>
              <a:rPr lang="en-IN" sz="1200" dirty="0">
                <a:solidFill>
                  <a:srgbClr val="171717"/>
                </a:solidFill>
                <a:effectLst/>
                <a:ea typeface="Times New Roman" panose="02020603050405020304" pitchFamily="18" charset="0"/>
              </a:rPr>
              <a:t> -On unsecure public Wi-Fi, attackers can insert themselves between a visitor’s device and the network. Without knowing, </a:t>
            </a:r>
          </a:p>
        </p:txBody>
      </p:sp>
      <p:sp>
        <p:nvSpPr>
          <p:cNvPr id="14" name="TextBox 13">
            <a:extLst>
              <a:ext uri="{FF2B5EF4-FFF2-40B4-BE49-F238E27FC236}">
                <a16:creationId xmlns:a16="http://schemas.microsoft.com/office/drawing/2014/main" xmlns="" id="{890A62B4-0661-4D4F-AC9B-3E649CC28EED}"/>
              </a:ext>
            </a:extLst>
          </p:cNvPr>
          <p:cNvSpPr txBox="1"/>
          <p:nvPr/>
        </p:nvSpPr>
        <p:spPr>
          <a:xfrm>
            <a:off x="4914900" y="1087961"/>
            <a:ext cx="2251710" cy="7355860"/>
          </a:xfrm>
          <a:prstGeom prst="rect">
            <a:avLst/>
          </a:prstGeom>
          <a:noFill/>
        </p:spPr>
        <p:txBody>
          <a:bodyPr wrap="square">
            <a:spAutoFit/>
          </a:bodyPr>
          <a:lstStyle/>
          <a:p>
            <a:pPr algn="just">
              <a:spcBef>
                <a:spcPts val="600"/>
              </a:spcBef>
            </a:pPr>
            <a:r>
              <a:rPr lang="en-IN" sz="1200" dirty="0">
                <a:solidFill>
                  <a:srgbClr val="FF0000"/>
                </a:solidFill>
                <a:effectLst/>
                <a:ea typeface="Times New Roman" panose="02020603050405020304" pitchFamily="18" charset="0"/>
              </a:rPr>
              <a:t>the visitor passes all information through the attacker.</a:t>
            </a:r>
          </a:p>
          <a:p>
            <a:pPr algn="just">
              <a:spcBef>
                <a:spcPts val="600"/>
              </a:spcBef>
            </a:pPr>
            <a:r>
              <a:rPr lang="en-IN" sz="1200" dirty="0">
                <a:solidFill>
                  <a:srgbClr val="FF0000"/>
                </a:solidFill>
                <a:effectLst/>
                <a:ea typeface="Times New Roman" panose="02020603050405020304" pitchFamily="18" charset="0"/>
              </a:rPr>
              <a:t> -Once malware has breached a device, an attacker can install software to process all of the victim’s information.</a:t>
            </a:r>
          </a:p>
          <a:p>
            <a:pPr algn="just">
              <a:spcBef>
                <a:spcPts val="600"/>
              </a:spcBef>
            </a:pPr>
            <a:r>
              <a:rPr lang="en-IN" sz="1200" b="1" dirty="0">
                <a:solidFill>
                  <a:srgbClr val="FF0000"/>
                </a:solidFill>
                <a:effectLst/>
                <a:ea typeface="Times New Roman" panose="02020603050405020304" pitchFamily="18" charset="0"/>
              </a:rPr>
              <a:t>How to Protect Yourself?</a:t>
            </a:r>
          </a:p>
          <a:p>
            <a:pPr algn="just">
              <a:spcBef>
                <a:spcPts val="600"/>
              </a:spcBef>
            </a:pPr>
            <a:r>
              <a:rPr lang="en-IN" sz="1200" b="1" dirty="0">
                <a:solidFill>
                  <a:srgbClr val="FF0000"/>
                </a:solidFill>
                <a:effectLst/>
                <a:ea typeface="Times New Roman" panose="02020603050405020304" pitchFamily="18" charset="0"/>
              </a:rPr>
              <a:t>1. Use an Internet Security Suite: </a:t>
            </a:r>
            <a:r>
              <a:rPr lang="en-IN" sz="1200" dirty="0">
                <a:solidFill>
                  <a:srgbClr val="FF0000"/>
                </a:solidFill>
                <a:effectLst/>
                <a:ea typeface="Times New Roman" panose="02020603050405020304" pitchFamily="18" charset="0"/>
              </a:rPr>
              <a:t>If you know anything at all about a computer and the internet, the chances are very high that you might be using an antivirus already (And if not then do not take the risk unless you are seasoned cyber security professional with data backups in place). An antivirus program combined with an internet security program set helps you in:</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Avoiding malicious downloads done by mistake.</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Avoiding malicious installs done by mistake.</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Preventing from being a victim to Man In The Middle Attack(MITM)</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Protection from phishing.</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Protection from damage that Trojan horses may cause. Some Trojan Horses are built in a way that the majority of the code is for doing useful and seemingly innocent things while a small portion does something nasty like acting as</a:t>
            </a:r>
          </a:p>
        </p:txBody>
      </p:sp>
    </p:spTree>
    <p:extLst>
      <p:ext uri="{BB962C8B-B14F-4D97-AF65-F5344CB8AC3E}">
        <p14:creationId xmlns:p14="http://schemas.microsoft.com/office/powerpoint/2010/main" val="390919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11</a:t>
            </a:fld>
            <a:endParaRPr lang="en-IN" dirty="0"/>
          </a:p>
        </p:txBody>
      </p:sp>
      <p:sp>
        <p:nvSpPr>
          <p:cNvPr id="10" name="TextBox 9">
            <a:extLst>
              <a:ext uri="{FF2B5EF4-FFF2-40B4-BE49-F238E27FC236}">
                <a16:creationId xmlns:a16="http://schemas.microsoft.com/office/drawing/2014/main" xmlns="" id="{97734584-4809-463C-8D92-2E6A81485F8E}"/>
              </a:ext>
            </a:extLst>
          </p:cNvPr>
          <p:cNvSpPr txBox="1"/>
          <p:nvPr/>
        </p:nvSpPr>
        <p:spPr>
          <a:xfrm>
            <a:off x="251460" y="960120"/>
            <a:ext cx="2217420" cy="7540526"/>
          </a:xfrm>
          <a:prstGeom prst="rect">
            <a:avLst/>
          </a:prstGeom>
          <a:noFill/>
        </p:spPr>
        <p:txBody>
          <a:bodyPr wrap="square">
            <a:spAutoFit/>
          </a:bodyPr>
          <a:lstStyle/>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backdoor or escalating privileges.</a:t>
            </a:r>
          </a:p>
          <a:p>
            <a:pPr algn="just">
              <a:spcBef>
                <a:spcPts val="600"/>
              </a:spcBef>
            </a:pPr>
            <a:r>
              <a:rPr lang="en-IN" sz="1200" b="1" dirty="0">
                <a:solidFill>
                  <a:srgbClr val="FF0000"/>
                </a:solidFill>
                <a:effectLst/>
                <a:ea typeface="Times New Roman" panose="02020603050405020304" pitchFamily="18" charset="0"/>
              </a:rPr>
              <a:t>2. Avoid Identity Theft: </a:t>
            </a:r>
            <a:r>
              <a:rPr lang="en-IN" sz="1200" dirty="0">
                <a:solidFill>
                  <a:srgbClr val="FF0000"/>
                </a:solidFill>
                <a:effectLst/>
                <a:ea typeface="Times New Roman" panose="02020603050405020304" pitchFamily="18" charset="0"/>
              </a:rPr>
              <a:t>Identity theft is when someone else uses your personal information to impersonate you on any platform to gain benefits in your name while the bills are addressed for you. It’s just an example; identity theft can cause you to damage more serious than financial losses.</a:t>
            </a:r>
          </a:p>
          <a:p>
            <a:pPr algn="just">
              <a:spcBef>
                <a:spcPts val="600"/>
              </a:spcBef>
            </a:pPr>
            <a:r>
              <a:rPr lang="en-IN" sz="1200" dirty="0">
                <a:solidFill>
                  <a:srgbClr val="FF0000"/>
                </a:solidFill>
                <a:effectLst/>
                <a:ea typeface="Times New Roman" panose="02020603050405020304" pitchFamily="18" charset="0"/>
              </a:rPr>
              <a:t>The most common reason for identity theft is improper management of sensitive personal data. There are some things to be avoided when dealing with personally identifiable data:</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Never share your Aadhar/PAN number(In India) with anyone whom you do not know/trust.</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Never share your SSN (In US) with anyone whom you do not know/trust.</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Do not post sensitive data on social networking sites.</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Do not make all the personal information on your social media accounts public.</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Please never share an Aadhar OTP received on your phone with someone over a call.</a:t>
            </a:r>
          </a:p>
          <a:p>
            <a:pPr marL="171450" indent="-171450" algn="just">
              <a:spcBef>
                <a:spcPts val="600"/>
              </a:spcBef>
              <a:buFont typeface="Arial" panose="020B0604020202020204" pitchFamily="34" charset="0"/>
              <a:buChar char="•"/>
            </a:pPr>
            <a:r>
              <a:rPr lang="en-IN" sz="1200" dirty="0">
                <a:solidFill>
                  <a:srgbClr val="FF0000"/>
                </a:solidFill>
                <a:effectLst/>
                <a:ea typeface="Times New Roman" panose="02020603050405020304" pitchFamily="18" charset="0"/>
              </a:rPr>
              <a:t>Make sure that you do not receive unnecessary OTP SMS about Aadhar(if you do, your Aadhar number is already in</a:t>
            </a:r>
          </a:p>
        </p:txBody>
      </p:sp>
      <p:sp>
        <p:nvSpPr>
          <p:cNvPr id="9" name="TextBox 8">
            <a:extLst>
              <a:ext uri="{FF2B5EF4-FFF2-40B4-BE49-F238E27FC236}">
                <a16:creationId xmlns:a16="http://schemas.microsoft.com/office/drawing/2014/main" xmlns="" id="{BE981CD8-F59E-405D-BCD1-694BFAFEB101}"/>
              </a:ext>
            </a:extLst>
          </p:cNvPr>
          <p:cNvSpPr txBox="1"/>
          <p:nvPr/>
        </p:nvSpPr>
        <p:spPr>
          <a:xfrm>
            <a:off x="2503168" y="2068116"/>
            <a:ext cx="2286000" cy="6432530"/>
          </a:xfrm>
          <a:prstGeom prst="rect">
            <a:avLst/>
          </a:prstGeom>
          <a:noFill/>
        </p:spPr>
        <p:txBody>
          <a:bodyPr wrap="square">
            <a:spAutoFit/>
          </a:bodyPr>
          <a:lstStyle/>
          <a:p>
            <a:pPr algn="just">
              <a:spcBef>
                <a:spcPts val="600"/>
              </a:spcBef>
            </a:pPr>
            <a:r>
              <a:rPr lang="en-IN" sz="1200" dirty="0">
                <a:solidFill>
                  <a:srgbClr val="171717"/>
                </a:solidFill>
                <a:effectLst/>
                <a:ea typeface="Times New Roman" panose="02020603050405020304" pitchFamily="18" charset="0"/>
              </a:rPr>
              <a:t>the wrong hands)</a:t>
            </a:r>
          </a:p>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Do not fill personal data on the website that claim to offer benefits in return.</a:t>
            </a:r>
          </a:p>
          <a:p>
            <a:pPr algn="just">
              <a:spcBef>
                <a:spcPts val="600"/>
              </a:spcBef>
            </a:pPr>
            <a:r>
              <a:rPr lang="en-IN" sz="1200" dirty="0">
                <a:solidFill>
                  <a:srgbClr val="171717"/>
                </a:solidFill>
                <a:effectLst/>
                <a:ea typeface="Times New Roman" panose="02020603050405020304" pitchFamily="18" charset="0"/>
              </a:rPr>
              <a:t>Take appropriate actions if you have been a Victim: There are few things that should be done as soon as you realize you have been hacked:</a:t>
            </a:r>
          </a:p>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File a formal complaint with the police and inform the other relevant authorities.</a:t>
            </a:r>
          </a:p>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Try regaining access to your compromised accounts by utilizing secondary contacts.</a:t>
            </a:r>
          </a:p>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Reset the password for other accounts and websites that were using the same password as the account that was compromised.</a:t>
            </a:r>
          </a:p>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Perform a factory reset and proper formatting of your devices that are affected (assuming you have your data backed up already).</a:t>
            </a:r>
          </a:p>
          <a:p>
            <a:pPr marL="171450" indent="-171450" algn="just">
              <a:spcBef>
                <a:spcPts val="600"/>
              </a:spcBef>
              <a:buFont typeface="Arial" panose="020B0604020202020204" pitchFamily="34" charset="0"/>
              <a:buChar char="•"/>
            </a:pPr>
            <a:r>
              <a:rPr lang="en-IN" sz="1200" dirty="0">
                <a:solidFill>
                  <a:srgbClr val="171717"/>
                </a:solidFill>
                <a:effectLst/>
                <a:ea typeface="Times New Roman" panose="02020603050405020304" pitchFamily="18" charset="0"/>
              </a:rPr>
              <a:t>Stay aware of the current data breaches and other incidents of the cyber world to prevent such incidents from happening again and staying safe online</a:t>
            </a:r>
          </a:p>
          <a:p>
            <a:pPr algn="just">
              <a:spcBef>
                <a:spcPts val="600"/>
              </a:spcBef>
            </a:pPr>
            <a:r>
              <a:rPr lang="en-US" sz="1200" b="1" dirty="0">
                <a:solidFill>
                  <a:srgbClr val="000000"/>
                </a:solidFill>
                <a:effectLst/>
                <a:ea typeface="Times New Roman" panose="02020603050405020304" pitchFamily="18" charset="0"/>
              </a:rPr>
              <a:t>Keep Your Software Up-to-Date</a:t>
            </a:r>
            <a:endParaRPr lang="en-IN" sz="1200" dirty="0">
              <a:solidFill>
                <a:srgbClr val="171717"/>
              </a:solidFill>
              <a:effectLst/>
              <a:ea typeface="Times New Roman" panose="02020603050405020304" pitchFamily="18" charset="0"/>
            </a:endParaRPr>
          </a:p>
        </p:txBody>
      </p:sp>
      <p:sp>
        <p:nvSpPr>
          <p:cNvPr id="13" name="TextBox 12">
            <a:extLst>
              <a:ext uri="{FF2B5EF4-FFF2-40B4-BE49-F238E27FC236}">
                <a16:creationId xmlns:a16="http://schemas.microsoft.com/office/drawing/2014/main" xmlns="" id="{E39BA1D6-35E3-4BAD-B61F-F6EFF66AC091}"/>
              </a:ext>
            </a:extLst>
          </p:cNvPr>
          <p:cNvSpPr txBox="1"/>
          <p:nvPr/>
        </p:nvSpPr>
        <p:spPr>
          <a:xfrm>
            <a:off x="4834888" y="1061555"/>
            <a:ext cx="2320288" cy="7625164"/>
          </a:xfrm>
          <a:prstGeom prst="rect">
            <a:avLst/>
          </a:prstGeom>
          <a:noFill/>
        </p:spPr>
        <p:txBody>
          <a:bodyPr wrap="square">
            <a:spAutoFit/>
          </a:bodyPr>
          <a:lstStyle/>
          <a:p>
            <a:pPr algn="just">
              <a:spcBef>
                <a:spcPts val="300"/>
              </a:spcBef>
            </a:pPr>
            <a:r>
              <a:rPr lang="en-US" sz="1200" b="1" dirty="0">
                <a:solidFill>
                  <a:srgbClr val="FF0000"/>
                </a:solidFill>
                <a:effectLst/>
                <a:ea typeface="Times New Roman" panose="02020603050405020304" pitchFamily="18" charset="0"/>
                <a:cs typeface="Mangal" panose="02040503050203030202" pitchFamily="18" charset="0"/>
              </a:rPr>
              <a:t>Cyber Laws in India</a:t>
            </a:r>
            <a:endParaRPr lang="en-IN" sz="1200" b="1" dirty="0">
              <a:solidFill>
                <a:srgbClr val="FF0000"/>
              </a:solidFill>
              <a:effectLst/>
              <a:ea typeface="Times New Roman" panose="02020603050405020304" pitchFamily="18" charset="0"/>
              <a:cs typeface="Mangal" panose="02040503050203030202" pitchFamily="18" charset="0"/>
            </a:endParaRPr>
          </a:p>
          <a:p>
            <a:pPr algn="just">
              <a:spcBef>
                <a:spcPts val="300"/>
              </a:spcBef>
              <a:spcAft>
                <a:spcPts val="1210"/>
              </a:spcAft>
            </a:pPr>
            <a:r>
              <a:rPr lang="en-US" sz="1200" dirty="0">
                <a:solidFill>
                  <a:srgbClr val="FF0000"/>
                </a:solidFill>
                <a:effectLst/>
                <a:ea typeface="Times New Roman" panose="02020603050405020304" pitchFamily="18" charset="0"/>
              </a:rPr>
              <a:t>Cyber Crimes, in India are registered under three main heads, The IT Act, The IPC (Indian Penal Code) and State Level Legislations (SLL).</a:t>
            </a:r>
            <a:endParaRPr lang="en-IN" sz="1200" dirty="0">
              <a:solidFill>
                <a:srgbClr val="FF0000"/>
              </a:solidFill>
              <a:effectLst/>
              <a:ea typeface="Times New Roman" panose="02020603050405020304" pitchFamily="18" charset="0"/>
            </a:endParaRPr>
          </a:p>
          <a:p>
            <a:pPr algn="just">
              <a:spcBef>
                <a:spcPts val="300"/>
              </a:spcBef>
            </a:pPr>
            <a:r>
              <a:rPr lang="en-US" sz="1200" b="1" i="1" dirty="0">
                <a:solidFill>
                  <a:srgbClr val="FF0000"/>
                </a:solidFill>
                <a:effectLst/>
                <a:ea typeface="Times New Roman" panose="02020603050405020304" pitchFamily="18" charset="0"/>
              </a:rPr>
              <a:t>Cases of Cyber Laws under IT Act:</a:t>
            </a:r>
            <a:endParaRPr lang="en-IN" sz="1200" dirty="0">
              <a:solidFill>
                <a:srgbClr val="FF0000"/>
              </a:solidFill>
              <a:effectLst/>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Tampering with computer source documents – Sec. 65</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Hacking with Computer systems, Data alteration – Sec. 66</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Publishing obscene information – Sec. 67</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Un-authorized access to protected systems – Sec. 70</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Breach of Confidentiality and Privacy – Sec. 72</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Publishing false digital signature certificates – Sec. 73</a:t>
            </a:r>
            <a:endParaRPr lang="en-IN" sz="1200" dirty="0">
              <a:solidFill>
                <a:srgbClr val="FF0000"/>
              </a:solidFill>
              <a:effectLst/>
              <a:ea typeface="Times New Roman" panose="02020603050405020304" pitchFamily="18" charset="0"/>
            </a:endParaRPr>
          </a:p>
          <a:p>
            <a:pPr algn="just">
              <a:spcBef>
                <a:spcPts val="300"/>
              </a:spcBef>
            </a:pPr>
            <a:r>
              <a:rPr lang="en-US" sz="1200" b="1" i="0" dirty="0">
                <a:solidFill>
                  <a:srgbClr val="FF0000"/>
                </a:solidFill>
                <a:effectLst/>
                <a:ea typeface="Times New Roman" panose="02020603050405020304" pitchFamily="18" charset="0"/>
              </a:rPr>
              <a:t> </a:t>
            </a:r>
            <a:endParaRPr lang="en-IN" sz="1200" dirty="0">
              <a:solidFill>
                <a:srgbClr val="FF0000"/>
              </a:solidFill>
              <a:effectLst/>
              <a:ea typeface="Times New Roman" panose="02020603050405020304" pitchFamily="18" charset="0"/>
            </a:endParaRPr>
          </a:p>
          <a:p>
            <a:pPr algn="just">
              <a:spcBef>
                <a:spcPts val="300"/>
              </a:spcBef>
            </a:pPr>
            <a:r>
              <a:rPr lang="en-US" sz="1200" b="1" i="1" dirty="0">
                <a:solidFill>
                  <a:srgbClr val="FF0000"/>
                </a:solidFill>
                <a:effectLst/>
                <a:ea typeface="Times New Roman" panose="02020603050405020304" pitchFamily="18" charset="0"/>
              </a:rPr>
              <a:t>Cases of Cyber Laws under IPC and Special Laws:</a:t>
            </a:r>
            <a:endParaRPr lang="en-IN" sz="1200" dirty="0">
              <a:solidFill>
                <a:srgbClr val="FF0000"/>
              </a:solidFill>
              <a:effectLst/>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Sending threatening messages by email – Sec 505 IPC</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Sending defamatory messages by email – Sec 499 IPC</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Forgery of Electronic records – Sec 463 IPC</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Bogus websites, Cyber Frauds – Sec 420 IPC</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Email Spoofing – Sec. 463 IPC</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Web- Jacking –Sec. 383 IPC</a:t>
            </a:r>
            <a:endParaRPr lang="en-US" sz="1200" dirty="0">
              <a:solidFill>
                <a:srgbClr val="FF0000"/>
              </a:solidFill>
              <a:ea typeface="Times New Roman" panose="02020603050405020304" pitchFamily="18" charset="0"/>
            </a:endParaRPr>
          </a:p>
          <a:p>
            <a:pPr marL="171450" indent="-171450" algn="just">
              <a:spcBef>
                <a:spcPts val="300"/>
              </a:spcBef>
              <a:buFont typeface="Arial" panose="020B0604020202020204" pitchFamily="34" charset="0"/>
              <a:buChar char="•"/>
            </a:pPr>
            <a:r>
              <a:rPr lang="en-US" sz="1200" dirty="0">
                <a:solidFill>
                  <a:srgbClr val="FF0000"/>
                </a:solidFill>
                <a:effectLst/>
                <a:ea typeface="Times New Roman" panose="02020603050405020304" pitchFamily="18" charset="0"/>
              </a:rPr>
              <a:t>Email abuse – Sec 500 IPC</a:t>
            </a:r>
          </a:p>
          <a:p>
            <a:pPr algn="just">
              <a:spcBef>
                <a:spcPts val="300"/>
              </a:spcBef>
            </a:pPr>
            <a:endParaRPr lang="en-US" sz="1200" dirty="0">
              <a:solidFill>
                <a:srgbClr val="FF0000"/>
              </a:solidFill>
              <a:ea typeface="Times New Roman" panose="02020603050405020304" pitchFamily="18" charset="0"/>
            </a:endParaRPr>
          </a:p>
          <a:p>
            <a:pPr algn="just">
              <a:spcBef>
                <a:spcPts val="300"/>
              </a:spcBef>
            </a:pPr>
            <a:r>
              <a:rPr lang="en-US" sz="1200" dirty="0">
                <a:solidFill>
                  <a:srgbClr val="FF0000"/>
                </a:solidFill>
                <a:effectLst/>
                <a:ea typeface="Times New Roman" panose="02020603050405020304" pitchFamily="18" charset="0"/>
              </a:rPr>
              <a:t>-Himanshu Mittal</a:t>
            </a:r>
            <a:endParaRPr lang="en-IN" sz="1200" dirty="0">
              <a:solidFill>
                <a:srgbClr val="FF0000"/>
              </a:solidFill>
              <a:effectLst/>
              <a:ea typeface="Times New Roman" panose="02020603050405020304" pitchFamily="18" charset="0"/>
            </a:endParaRPr>
          </a:p>
        </p:txBody>
      </p:sp>
      <p:pic>
        <p:nvPicPr>
          <p:cNvPr id="5122" name="Picture 2" descr="Top 5 Types of Cybercrimes - Tips for Cybercrime Prevention">
            <a:extLst>
              <a:ext uri="{FF2B5EF4-FFF2-40B4-BE49-F238E27FC236}">
                <a16:creationId xmlns:a16="http://schemas.microsoft.com/office/drawing/2014/main" xmlns="" id="{ECEDA8D9-F7AA-4F69-B36B-64C08CACE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061555"/>
            <a:ext cx="2103114" cy="10065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F712115D-618B-4D91-B914-BB81256A4A7E}"/>
              </a:ext>
            </a:extLst>
          </p:cNvPr>
          <p:cNvSpPr txBox="1"/>
          <p:nvPr/>
        </p:nvSpPr>
        <p:spPr>
          <a:xfrm>
            <a:off x="605790" y="246487"/>
            <a:ext cx="5692140" cy="338554"/>
          </a:xfrm>
          <a:prstGeom prst="rect">
            <a:avLst/>
          </a:prstGeom>
          <a:noFill/>
        </p:spPr>
        <p:txBody>
          <a:bodyPr wrap="square" rtlCol="0">
            <a:spAutoFit/>
          </a:bodyPr>
          <a:lstStyle/>
          <a:p>
            <a:r>
              <a:rPr lang="en-IN" sz="1600" b="1" dirty="0">
                <a:solidFill>
                  <a:srgbClr val="C00000"/>
                </a:solidFill>
              </a:rPr>
              <a:t>What is Cyber Crime?</a:t>
            </a:r>
          </a:p>
        </p:txBody>
      </p:sp>
    </p:spTree>
    <p:extLst>
      <p:ext uri="{BB962C8B-B14F-4D97-AF65-F5344CB8AC3E}">
        <p14:creationId xmlns:p14="http://schemas.microsoft.com/office/powerpoint/2010/main" val="255396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49A185A7-3C56-4017-AD5C-DE7EF98D9BAF}"/>
              </a:ext>
            </a:extLst>
          </p:cNvPr>
          <p:cNvSpPr txBox="1"/>
          <p:nvPr/>
        </p:nvSpPr>
        <p:spPr>
          <a:xfrm>
            <a:off x="148590" y="834390"/>
            <a:ext cx="2817494" cy="7940635"/>
          </a:xfrm>
          <a:prstGeom prst="rect">
            <a:avLst/>
          </a:prstGeom>
          <a:noFill/>
        </p:spPr>
        <p:txBody>
          <a:bodyPr wrap="square">
            <a:spAutoFit/>
          </a:bodyPr>
          <a:lstStyle/>
          <a:p>
            <a:pPr marL="91440" marR="457200" algn="just">
              <a:spcAft>
                <a:spcPts val="600"/>
              </a:spcAft>
            </a:pPr>
            <a:r>
              <a:rPr lang="en-US" sz="2000" b="1" dirty="0">
                <a:solidFill>
                  <a:srgbClr val="FF0000"/>
                </a:solidFill>
                <a:effectLst/>
                <a:ea typeface="Times New Roman" panose="02020603050405020304" pitchFamily="18" charset="0"/>
                <a:cs typeface="Helvetica" panose="020B0604020202020204" pitchFamily="34" charset="0"/>
              </a:rPr>
              <a:t>T</a:t>
            </a:r>
            <a:r>
              <a:rPr lang="en-US" sz="1200" dirty="0">
                <a:solidFill>
                  <a:srgbClr val="FF0000"/>
                </a:solidFill>
                <a:effectLst/>
                <a:ea typeface="Times New Roman" panose="02020603050405020304" pitchFamily="18" charset="0"/>
                <a:cs typeface="Helvetica" panose="020B0604020202020204" pitchFamily="34" charset="0"/>
              </a:rPr>
              <a:t>he development of technology has brought different in our life. People nowadays are more depending on technology to do works daily. It is a new brand world that brings technology as a something essential and important. People are more comfortable in using gadget such as smart phone, laptop and much more. Using Smartphone, they can use internet freely. Even student tends to learns from internet. There is a lots of e-books, articles and reliable source of education that they can get through simply using internet. The best and closest example of organization that use internet and website as their medium to deliver message and information to students are UTM itself. In UTM, they use e-learning.</a:t>
            </a:r>
          </a:p>
          <a:p>
            <a:pPr marL="91440" marR="457200" algn="just">
              <a:spcAft>
                <a:spcPts val="600"/>
              </a:spcAft>
            </a:pPr>
            <a:r>
              <a:rPr lang="en-IN" sz="1200" dirty="0">
                <a:solidFill>
                  <a:srgbClr val="FF0000"/>
                </a:solidFill>
                <a:effectLst/>
                <a:ea typeface="Times New Roman" panose="02020603050405020304" pitchFamily="18" charset="0"/>
              </a:rPr>
              <a:t>In more developing countries such as Korea, they have also provided mobile paying application where they can simply swipe the phone and pay up the bills. This is more convenience as we don’t have to bring lots of cash or card to pay up the bills. In future, it will be good if we could apply this advancing technology in our own country.</a:t>
            </a:r>
          </a:p>
          <a:p>
            <a:pPr marL="91440" marR="457200" algn="just">
              <a:spcAft>
                <a:spcPts val="600"/>
              </a:spcAft>
            </a:pPr>
            <a:r>
              <a:rPr lang="en-IN" sz="1200" dirty="0">
                <a:solidFill>
                  <a:srgbClr val="FF0000"/>
                </a:solidFill>
                <a:effectLst/>
                <a:ea typeface="Times New Roman" panose="02020603050405020304" pitchFamily="18" charset="0"/>
              </a:rPr>
              <a:t>In this developing world, people are more comfortable doing everything by using internet. Even bank has provided online banking to check and manage</a:t>
            </a:r>
          </a:p>
        </p:txBody>
      </p:sp>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12</a:t>
            </a:fld>
            <a:endParaRPr lang="en-IN" dirty="0"/>
          </a:p>
        </p:txBody>
      </p:sp>
      <p:sp>
        <p:nvSpPr>
          <p:cNvPr id="12" name="TextBox 11">
            <a:extLst>
              <a:ext uri="{FF2B5EF4-FFF2-40B4-BE49-F238E27FC236}">
                <a16:creationId xmlns:a16="http://schemas.microsoft.com/office/drawing/2014/main" xmlns="" id="{153E7456-655C-4069-9DF2-43275460E6E1}"/>
              </a:ext>
            </a:extLst>
          </p:cNvPr>
          <p:cNvSpPr txBox="1"/>
          <p:nvPr/>
        </p:nvSpPr>
        <p:spPr>
          <a:xfrm>
            <a:off x="605790" y="246487"/>
            <a:ext cx="5154930" cy="338554"/>
          </a:xfrm>
          <a:prstGeom prst="rect">
            <a:avLst/>
          </a:prstGeom>
          <a:noFill/>
        </p:spPr>
        <p:txBody>
          <a:bodyPr wrap="square" rtlCol="0">
            <a:spAutoFit/>
          </a:bodyPr>
          <a:lstStyle/>
          <a:p>
            <a:r>
              <a:rPr lang="en-IN" sz="1600" b="1" dirty="0">
                <a:solidFill>
                  <a:srgbClr val="C00000"/>
                </a:solidFill>
              </a:rPr>
              <a:t>Digital World</a:t>
            </a:r>
          </a:p>
        </p:txBody>
      </p:sp>
      <p:pic>
        <p:nvPicPr>
          <p:cNvPr id="16" name="Picture 15" descr="Digital world: AI creates jobs, more products">
            <a:extLst>
              <a:ext uri="{FF2B5EF4-FFF2-40B4-BE49-F238E27FC236}">
                <a16:creationId xmlns:a16="http://schemas.microsoft.com/office/drawing/2014/main" xmlns="" id="{7253E7D8-6924-4530-BD7B-020B7E24CC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00099" y="7177683"/>
            <a:ext cx="2115002" cy="1180661"/>
          </a:xfrm>
          <a:prstGeom prst="rect">
            <a:avLst/>
          </a:prstGeom>
          <a:noFill/>
          <a:ln>
            <a:noFill/>
          </a:ln>
        </p:spPr>
      </p:pic>
      <p:sp>
        <p:nvSpPr>
          <p:cNvPr id="18" name="TextBox 17">
            <a:extLst>
              <a:ext uri="{FF2B5EF4-FFF2-40B4-BE49-F238E27FC236}">
                <a16:creationId xmlns:a16="http://schemas.microsoft.com/office/drawing/2014/main" xmlns="" id="{6059F4CC-6B42-492F-8130-90B032A7C051}"/>
              </a:ext>
            </a:extLst>
          </p:cNvPr>
          <p:cNvSpPr txBox="1"/>
          <p:nvPr/>
        </p:nvSpPr>
        <p:spPr>
          <a:xfrm>
            <a:off x="2516255" y="966743"/>
            <a:ext cx="2762750" cy="6078587"/>
          </a:xfrm>
          <a:prstGeom prst="rect">
            <a:avLst/>
          </a:prstGeom>
          <a:noFill/>
        </p:spPr>
        <p:txBody>
          <a:bodyPr wrap="square">
            <a:spAutoFit/>
          </a:bodyPr>
          <a:lstStyle/>
          <a:p>
            <a:pPr marL="91440" marR="457200" lvl="0" indent="0" algn="just" defTabSz="897541" rtl="0" eaLnBrk="1" fontAlgn="auto" latinLnBrk="0" hangingPunct="1">
              <a:lnSpc>
                <a:spcPct val="100000"/>
              </a:lnSpc>
              <a:spcBef>
                <a:spcPts val="0"/>
              </a:spcBef>
              <a:spcAft>
                <a:spcPts val="60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their account. People also can easily pay up their bills, fine and much more, simply using internet. Every organization even the government has provided online application so that people can easily connect to them.</a:t>
            </a:r>
          </a:p>
          <a:p>
            <a:pPr marL="91440" marR="457200" lvl="0" indent="0" algn="just" defTabSz="897541" rtl="0" eaLnBrk="1" fontAlgn="auto" latinLnBrk="0" hangingPunct="1">
              <a:lnSpc>
                <a:spcPct val="100000"/>
              </a:lnSpc>
              <a:spcBef>
                <a:spcPts val="0"/>
              </a:spcBef>
              <a:spcAft>
                <a:spcPts val="60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While there’s no doubt that moving data to the cloud, adopting Artificial Intelligence, and implementing remote working tools is helping businesses to scale and innovate like never before, the question on leaders’ minds is not if, but how, to digitally transform. Leaders must focus on how can technology empower their employees and drive growth. To help businesses understand how to best empower their workforce, Microsoft spoke to more than 20,000 people working in medium and large companies, from a range of industries, in 21 different countries across Europe. Respondents were asked about the technology they use at work, and their attitudes towards their job and their job performance.</a:t>
            </a:r>
          </a:p>
        </p:txBody>
      </p:sp>
      <p:pic>
        <p:nvPicPr>
          <p:cNvPr id="19" name="Picture 18" descr="Are We All Just Living in a Digital World? | ArticleCube">
            <a:extLst>
              <a:ext uri="{FF2B5EF4-FFF2-40B4-BE49-F238E27FC236}">
                <a16:creationId xmlns:a16="http://schemas.microsoft.com/office/drawing/2014/main" xmlns="" id="{D2BB1258-2FEC-4372-82E2-2A3D7FC7E9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52987" y="988805"/>
            <a:ext cx="2273618" cy="1042035"/>
          </a:xfrm>
          <a:prstGeom prst="rect">
            <a:avLst/>
          </a:prstGeom>
          <a:noFill/>
          <a:ln>
            <a:noFill/>
          </a:ln>
        </p:spPr>
      </p:pic>
      <p:sp>
        <p:nvSpPr>
          <p:cNvPr id="20" name="TextBox 19">
            <a:extLst>
              <a:ext uri="{FF2B5EF4-FFF2-40B4-BE49-F238E27FC236}">
                <a16:creationId xmlns:a16="http://schemas.microsoft.com/office/drawing/2014/main" xmlns="" id="{E6D54166-FCB7-40EB-BB7F-08BE285A8182}"/>
              </a:ext>
            </a:extLst>
          </p:cNvPr>
          <p:cNvSpPr txBox="1"/>
          <p:nvPr/>
        </p:nvSpPr>
        <p:spPr>
          <a:xfrm>
            <a:off x="4829176" y="2284944"/>
            <a:ext cx="2762750" cy="2908489"/>
          </a:xfrm>
          <a:prstGeom prst="rect">
            <a:avLst/>
          </a:prstGeom>
          <a:noFill/>
        </p:spPr>
        <p:txBody>
          <a:bodyPr wrap="square">
            <a:spAutoFit/>
          </a:bodyPr>
          <a:lstStyle/>
          <a:p>
            <a:pPr marL="91440" marR="457200" lvl="0" indent="0" algn="just" defTabSz="897541" rtl="0" eaLnBrk="1" fontAlgn="auto" latinLnBrk="0" hangingPunct="1">
              <a:lnSpc>
                <a:spcPct val="100000"/>
              </a:lnSpc>
              <a:spcBef>
                <a:spcPts val="0"/>
              </a:spcBef>
              <a:spcAft>
                <a:spcPts val="600"/>
              </a:spcAft>
              <a:buClrTx/>
              <a:buSzTx/>
              <a:buFontTx/>
              <a:buNone/>
              <a:tabLst/>
              <a:defRPr/>
            </a:pPr>
            <a:r>
              <a:rPr kumimoji="0" lang="en-IN" sz="12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The findings clearly show that to compete in today’s cloud-first world, quality tools alone aren’t enough: for technology to be most effective, it needs to sit within a strong digital culture.</a:t>
            </a:r>
          </a:p>
          <a:p>
            <a:pPr marL="91440" marR="457200" lvl="0" indent="0" algn="just" defTabSz="897541" rtl="0" eaLnBrk="1" fontAlgn="auto" latinLnBrk="0" hangingPunct="1">
              <a:lnSpc>
                <a:spcPct val="100000"/>
              </a:lnSpc>
              <a:spcBef>
                <a:spcPts val="0"/>
              </a:spcBef>
              <a:spcAft>
                <a:spcPts val="600"/>
              </a:spcAft>
              <a:buClrTx/>
              <a:buSzTx/>
              <a:buFontTx/>
              <a:buNone/>
              <a:tabLst/>
              <a:defRPr/>
            </a:pPr>
            <a:r>
              <a:rPr kumimoji="0" lang="en-IN" sz="12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Last but not least, to me, everything has a disadvantages and advantages. As in this topic living in a digital world, it can bring good and bad consequence. </a:t>
            </a:r>
          </a:p>
          <a:p>
            <a:pPr marL="91440" marR="457200" lvl="0" indent="0" algn="just" defTabSz="897541" rtl="0" eaLnBrk="1" fontAlgn="auto" latinLnBrk="0" hangingPunct="1">
              <a:lnSpc>
                <a:spcPct val="100000"/>
              </a:lnSpc>
              <a:spcBef>
                <a:spcPts val="0"/>
              </a:spcBef>
              <a:spcAft>
                <a:spcPts val="600"/>
              </a:spcAft>
              <a:buClrTx/>
              <a:buSzTx/>
              <a:buFontTx/>
              <a:buNone/>
              <a:tabLst/>
              <a:defRPr/>
            </a:pPr>
            <a:r>
              <a:rPr lang="en-IN" sz="1200" dirty="0">
                <a:solidFill>
                  <a:srgbClr val="FF0000"/>
                </a:solidFill>
                <a:latin typeface="Calibri" panose="020F0502020204030204"/>
                <a:ea typeface="Times New Roman" panose="02020603050405020304" pitchFamily="18" charset="0"/>
              </a:rPr>
              <a:t>-Anchal Jaiswal  </a:t>
            </a:r>
            <a:endParaRPr kumimoji="0" lang="en-IN" sz="12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a:p>
            <a:pPr marL="91440" marR="457200" lvl="0" indent="0" algn="just" defTabSz="897541" rtl="0" eaLnBrk="1" fontAlgn="auto" latinLnBrk="0" hangingPunct="1">
              <a:lnSpc>
                <a:spcPct val="100000"/>
              </a:lnSpc>
              <a:spcBef>
                <a:spcPts val="0"/>
              </a:spcBef>
              <a:spcAft>
                <a:spcPts val="600"/>
              </a:spcAft>
              <a:buClrTx/>
              <a:buSzTx/>
              <a:buFontTx/>
              <a:buNone/>
              <a:tabLst/>
              <a:defRPr/>
            </a:pPr>
            <a:endParaRPr kumimoji="0" lang="en-IN" sz="12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p:txBody>
      </p:sp>
    </p:spTree>
    <p:extLst>
      <p:ext uri="{BB962C8B-B14F-4D97-AF65-F5344CB8AC3E}">
        <p14:creationId xmlns:p14="http://schemas.microsoft.com/office/powerpoint/2010/main" val="415327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13</a:t>
            </a:fld>
            <a:endParaRPr lang="en-IN" dirty="0"/>
          </a:p>
        </p:txBody>
      </p:sp>
      <p:sp>
        <p:nvSpPr>
          <p:cNvPr id="12" name="TextBox 11">
            <a:extLst>
              <a:ext uri="{FF2B5EF4-FFF2-40B4-BE49-F238E27FC236}">
                <a16:creationId xmlns:a16="http://schemas.microsoft.com/office/drawing/2014/main" xmlns="" id="{153E7456-655C-4069-9DF2-43275460E6E1}"/>
              </a:ext>
            </a:extLst>
          </p:cNvPr>
          <p:cNvSpPr txBox="1"/>
          <p:nvPr/>
        </p:nvSpPr>
        <p:spPr>
          <a:xfrm>
            <a:off x="605790" y="246487"/>
            <a:ext cx="4257915" cy="338554"/>
          </a:xfrm>
          <a:prstGeom prst="rect">
            <a:avLst/>
          </a:prstGeom>
          <a:noFill/>
        </p:spPr>
        <p:txBody>
          <a:bodyPr wrap="square" rtlCol="0">
            <a:spAutoFit/>
          </a:bodyPr>
          <a:lstStyle/>
          <a:p>
            <a:r>
              <a:rPr lang="en-IN" sz="1600" b="1" dirty="0">
                <a:solidFill>
                  <a:srgbClr val="C00000"/>
                </a:solidFill>
              </a:rPr>
              <a:t>The Economic Freefall</a:t>
            </a:r>
          </a:p>
        </p:txBody>
      </p:sp>
      <p:sp>
        <p:nvSpPr>
          <p:cNvPr id="7" name="Rectangle 2">
            <a:extLst>
              <a:ext uri="{FF2B5EF4-FFF2-40B4-BE49-F238E27FC236}">
                <a16:creationId xmlns:a16="http://schemas.microsoft.com/office/drawing/2014/main" xmlns="" id="{480BE73D-93E0-4551-A384-7971824E808E}"/>
              </a:ext>
            </a:extLst>
          </p:cNvPr>
          <p:cNvSpPr>
            <a:spLocks noChangeArrowheads="1"/>
          </p:cNvSpPr>
          <p:nvPr/>
        </p:nvSpPr>
        <p:spPr bwMode="auto">
          <a:xfrm>
            <a:off x="0" y="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sp>
        <p:nvSpPr>
          <p:cNvPr id="10" name="TextBox 9">
            <a:extLst>
              <a:ext uri="{FF2B5EF4-FFF2-40B4-BE49-F238E27FC236}">
                <a16:creationId xmlns:a16="http://schemas.microsoft.com/office/drawing/2014/main" xmlns="" id="{97734584-4809-463C-8D92-2E6A81485F8E}"/>
              </a:ext>
            </a:extLst>
          </p:cNvPr>
          <p:cNvSpPr txBox="1"/>
          <p:nvPr/>
        </p:nvSpPr>
        <p:spPr>
          <a:xfrm>
            <a:off x="209903" y="2631160"/>
            <a:ext cx="2311954" cy="6015878"/>
          </a:xfrm>
          <a:prstGeom prst="rect">
            <a:avLst/>
          </a:prstGeom>
          <a:noFill/>
        </p:spPr>
        <p:txBody>
          <a:bodyPr wrap="square">
            <a:spAutoFit/>
          </a:bodyPr>
          <a:lstStyle/>
          <a:p>
            <a:pPr lvl="0" algn="just">
              <a:lnSpc>
                <a:spcPct val="107000"/>
              </a:lnSpc>
              <a:spcAft>
                <a:spcPts val="800"/>
              </a:spcAft>
            </a:pPr>
            <a:r>
              <a:rPr lang="en-IN"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a:t>
            </a:r>
            <a:r>
              <a:rPr lang="en-IN"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 the history of around last 40 years, India's GDP plummeted into negative figures for the first time in the Quarter 1 ending in June of F.Y 2020-2021, owing to the novel global Pandemic! There were irrefutable assumptions from various economists and credit rating agencies quoting India's negative growth which obviously runs parallel to the fact that all the other large economies are abysmally affected by the virus and its unprecedented consequences. India's GDP is shrunken by massive 23.9% ( Year On Year) and 29.3% compared to last quarter, beating all the street estimates! What are the outcomes of these results? </a:t>
            </a:r>
          </a:p>
          <a:p>
            <a:pPr lvl="0" algn="just">
              <a:lnSpc>
                <a:spcPct val="107000"/>
              </a:lnSpc>
              <a:spcAft>
                <a:spcPts val="800"/>
              </a:spcAft>
            </a:pPr>
            <a:r>
              <a:rPr lang="en-IN"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Gross Domestic Product (GDP) is the total value of all the goods and services produced in a country in a given time frame. If construed in better way, its the total value of "output" produced in that given time. If output is down by 23.9 % it certainly means that there was no equivalent</a:t>
            </a:r>
          </a:p>
        </p:txBody>
      </p:sp>
      <p:sp>
        <p:nvSpPr>
          <p:cNvPr id="13" name="TextBox 12">
            <a:extLst>
              <a:ext uri="{FF2B5EF4-FFF2-40B4-BE49-F238E27FC236}">
                <a16:creationId xmlns:a16="http://schemas.microsoft.com/office/drawing/2014/main" xmlns="" id="{D607D84B-1C9A-4214-A4A8-C4483CA02EA4}"/>
              </a:ext>
            </a:extLst>
          </p:cNvPr>
          <p:cNvSpPr txBox="1"/>
          <p:nvPr/>
        </p:nvSpPr>
        <p:spPr>
          <a:xfrm>
            <a:off x="2653552" y="860142"/>
            <a:ext cx="2210153" cy="7798289"/>
          </a:xfrm>
          <a:prstGeom prst="rect">
            <a:avLst/>
          </a:prstGeom>
          <a:noFill/>
        </p:spPr>
        <p:txBody>
          <a:bodyPr wrap="square">
            <a:spAutoFit/>
          </a:bodyPr>
          <a:lstStyle/>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Calibri" panose="020F0502020204030204" pitchFamily="34" charset="0"/>
              </a:rPr>
              <a:t>production which in turn lead to loss of jobs which can be supported by the fact that around 12.2 Crore people lost their jobs amidst the crisis.</a:t>
            </a:r>
          </a:p>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Mangal" panose="02040503050203030202" pitchFamily="18" charset="0"/>
              </a:rPr>
              <a:t>Many of the ongoing projects stopped, factories got shut, which lead the migrant workers to head back to their hometown keeping their safety into concern. Around 97 Lakh workers were back home from the state of their work leading into desperate shortage in one of the factors of production "Manpower". </a:t>
            </a:r>
          </a:p>
          <a:p>
            <a:pPr algn="just">
              <a:lnSpc>
                <a:spcPct val="107000"/>
              </a:lnSpc>
              <a:spcAft>
                <a:spcPts val="800"/>
              </a:spcAft>
            </a:pPr>
            <a:r>
              <a:rPr lang="en-IN" sz="1200" dirty="0">
                <a:effectLst/>
                <a:latin typeface="Calibri" panose="020F0502020204030204" pitchFamily="34" charset="0"/>
                <a:ea typeface="Calibri" panose="020F0502020204030204" pitchFamily="34" charset="0"/>
                <a:cs typeface="Mangal" panose="02040503050203030202" pitchFamily="18" charset="0"/>
              </a:rPr>
              <a:t>Now, people, mainly in the manufacturing or say the production sector were left with shut factories, no manpower, basically no source of prime income and outstanding dues... If a major part of the circular flow faces a shakedown, without having a second guess, its just a matter of time and the domino effect may arise ! In purview of the economic shakedown, the Government then came up with a 20 Lakh Crore economic stimulus so as to fill the cracks of the broken wall. One thing about the stimulus in regards to businesses was that it was more about providing guaranteed credit to the affected. Because of various job losses and salary</a:t>
            </a:r>
          </a:p>
        </p:txBody>
      </p:sp>
      <p:sp>
        <p:nvSpPr>
          <p:cNvPr id="14" name="TextBox 13">
            <a:extLst>
              <a:ext uri="{FF2B5EF4-FFF2-40B4-BE49-F238E27FC236}">
                <a16:creationId xmlns:a16="http://schemas.microsoft.com/office/drawing/2014/main" xmlns="" id="{ACE58FF8-8673-43A6-ACAB-386C5B177446}"/>
              </a:ext>
            </a:extLst>
          </p:cNvPr>
          <p:cNvSpPr txBox="1"/>
          <p:nvPr/>
        </p:nvSpPr>
        <p:spPr>
          <a:xfrm>
            <a:off x="4955395" y="2146833"/>
            <a:ext cx="2171210" cy="6605013"/>
          </a:xfrm>
          <a:prstGeom prst="rect">
            <a:avLst/>
          </a:prstGeom>
          <a:noFill/>
        </p:spPr>
        <p:txBody>
          <a:bodyPr wrap="square">
            <a:spAutoFit/>
          </a:bodyPr>
          <a:lstStyle/>
          <a:p>
            <a:pPr lvl="0" algn="just">
              <a:lnSpc>
                <a:spcPct val="107000"/>
              </a:lnSpc>
            </a:pPr>
            <a:r>
              <a:rPr lang="en-IN" sz="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cuts, the demand for goods and services has seen a rapid fall as there are limited sources of Income. So, when a person is not ready (willingness) to buy a " X " product and create its demand.., why will the company producing that particular "X" product avail the loan provided by the Government to re-start its production and just pile up its debts? For example: the commercial vehicle sales in Q1 contracted by 84.8% because the thought of purchasing a car will not even come into the minds of people who are struggling to maintain their monthly expenses.</a:t>
            </a:r>
          </a:p>
          <a:p>
            <a:pPr lvl="0" algn="just">
              <a:lnSpc>
                <a:spcPct val="107000"/>
              </a:lnSpc>
            </a:pPr>
            <a:r>
              <a:rPr lang="en-IN"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Indian Economy is a consumer driven economy. Domestic consumption accounts to nearly 60% of India's GDP. Due to the pandemic, the supply chain got badly affected and there was also a hike in petrol and diesel prices, the combined effect of which lead to rise in prices of even the necessities! Now, when the price of inelastic</a:t>
            </a:r>
          </a:p>
          <a:p>
            <a:pPr lvl="0" algn="just">
              <a:lnSpc>
                <a:spcPct val="107000"/>
              </a:lnSpc>
            </a:pPr>
            <a:endParaRPr lang="en-US"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678FC3EC-387F-47E1-9706-9BC5D3EE5146}"/>
              </a:ext>
            </a:extLst>
          </p:cNvPr>
          <p:cNvPicPr>
            <a:picLocks noChangeAspect="1"/>
          </p:cNvPicPr>
          <p:nvPr/>
        </p:nvPicPr>
        <p:blipFill>
          <a:blip r:embed="rId3"/>
          <a:stretch>
            <a:fillRect/>
          </a:stretch>
        </p:blipFill>
        <p:spPr>
          <a:xfrm>
            <a:off x="148590" y="868352"/>
            <a:ext cx="2434580" cy="1762808"/>
          </a:xfrm>
          <a:prstGeom prst="rect">
            <a:avLst/>
          </a:prstGeom>
        </p:spPr>
      </p:pic>
      <p:pic>
        <p:nvPicPr>
          <p:cNvPr id="15" name="Picture 14">
            <a:hlinkClick r:id="rId4" tgtFrame="&quot;_blank&quot;"/>
            <a:extLst>
              <a:ext uri="{FF2B5EF4-FFF2-40B4-BE49-F238E27FC236}">
                <a16:creationId xmlns:a16="http://schemas.microsoft.com/office/drawing/2014/main" xmlns="" id="{1826FEC9-C06F-4F46-A662-FFE045038A2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9802" y="923823"/>
            <a:ext cx="2038350" cy="1223010"/>
          </a:xfrm>
          <a:prstGeom prst="rect">
            <a:avLst/>
          </a:prstGeom>
          <a:noFill/>
          <a:ln>
            <a:noFill/>
          </a:ln>
        </p:spPr>
      </p:pic>
    </p:spTree>
    <p:extLst>
      <p:ext uri="{BB962C8B-B14F-4D97-AF65-F5344CB8AC3E}">
        <p14:creationId xmlns:p14="http://schemas.microsoft.com/office/powerpoint/2010/main" val="11973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14</a:t>
            </a:fld>
            <a:endParaRPr lang="en-IN" dirty="0"/>
          </a:p>
        </p:txBody>
      </p:sp>
      <p:sp>
        <p:nvSpPr>
          <p:cNvPr id="10" name="TextBox 9">
            <a:extLst>
              <a:ext uri="{FF2B5EF4-FFF2-40B4-BE49-F238E27FC236}">
                <a16:creationId xmlns:a16="http://schemas.microsoft.com/office/drawing/2014/main" xmlns="" id="{97734584-4809-463C-8D92-2E6A81485F8E}"/>
              </a:ext>
            </a:extLst>
          </p:cNvPr>
          <p:cNvSpPr txBox="1"/>
          <p:nvPr/>
        </p:nvSpPr>
        <p:spPr>
          <a:xfrm>
            <a:off x="153002" y="860142"/>
            <a:ext cx="2408859" cy="8193525"/>
          </a:xfrm>
          <a:prstGeom prst="rect">
            <a:avLst/>
          </a:prstGeom>
          <a:noFill/>
        </p:spPr>
        <p:txBody>
          <a:bodyPr wrap="square">
            <a:spAutoFit/>
          </a:bodyPr>
          <a:lstStyle/>
          <a:p>
            <a:pPr algn="just">
              <a:lnSpc>
                <a:spcPct val="107000"/>
              </a:lnSpc>
              <a:spcAft>
                <a:spcPts val="800"/>
              </a:spcAft>
            </a:pPr>
            <a:r>
              <a:rPr lang="en-IN" sz="1200" dirty="0">
                <a:solidFill>
                  <a:srgbClr val="FF0000"/>
                </a:solidFill>
                <a:effectLst/>
                <a:ea typeface="Times New Roman" panose="02020603050405020304" pitchFamily="18" charset="0"/>
                <a:cs typeface="Times New Roman" panose="02020603050405020304" pitchFamily="18" charset="0"/>
              </a:rPr>
              <a:t>The Indian Economy is a consumer driven economy. Domestic consumption accounts to nearly 60% of India's GDP. Due to the pandemic, the supply chain got badly affected and there was also a hike in petrol and diesel prices, the combined effect of which lead to rise in prices of even the necessities! Now, when the price of inelastic commodities rise, it is obvious that the demand for other goods and services whose consumption can be ignored for the time being,  will have a downtrend. When a person figures out that there is an uncertainty in his/her primary source of income, the consumption demand decreases and the saving increases, so as to have something to depend on in the future, which can be one of the factor for the impulsive rallies in the stock markets after the dip in mid march! The F. D rates were revised and people found that the saving their money in other instruments may get more returns than the F.D. While the local small traders and businessmen are facing their worst times, the multinational giants are using this as an opportunity to capture the market share. Indian Companies have raised 31 billion USD worth equity capital in 2020 despite the contraction of 23.9% in the GDP. </a:t>
            </a:r>
          </a:p>
          <a:p>
            <a:pPr algn="just">
              <a:lnSpc>
                <a:spcPct val="107000"/>
              </a:lnSpc>
              <a:spcAft>
                <a:spcPts val="800"/>
              </a:spcAft>
            </a:pPr>
            <a:r>
              <a:rPr lang="en-IN" sz="1200" b="1" dirty="0">
                <a:solidFill>
                  <a:srgbClr val="FF0000"/>
                </a:solidFill>
                <a:effectLst/>
                <a:ea typeface="Times New Roman" panose="02020603050405020304" pitchFamily="18" charset="0"/>
                <a:cs typeface="Times New Roman" panose="02020603050405020304" pitchFamily="18" charset="0"/>
              </a:rPr>
              <a:t>What are the plausible solutions for us to get out of</a:t>
            </a:r>
            <a:endParaRPr lang="en-IN" sz="1200" dirty="0">
              <a:solidFill>
                <a:srgbClr val="FF0000"/>
              </a:solidFill>
              <a:effectLst/>
              <a:ea typeface="Calibri" panose="020F0502020204030204" pitchFamily="34" charset="0"/>
              <a:cs typeface="Mangal" panose="02040503050203030202" pitchFamily="18" charset="0"/>
            </a:endParaRPr>
          </a:p>
          <a:p>
            <a:pPr algn="just">
              <a:lnSpc>
                <a:spcPct val="107000"/>
              </a:lnSpc>
              <a:spcAft>
                <a:spcPts val="800"/>
              </a:spcAft>
            </a:pPr>
            <a:r>
              <a:rPr lang="en-IN" sz="1200" dirty="0">
                <a:solidFill>
                  <a:srgbClr val="FF0000"/>
                </a:solidFill>
                <a:effectLst/>
                <a:ea typeface="Times New Roman" panose="02020603050405020304" pitchFamily="18" charset="0"/>
                <a:cs typeface="Times New Roman" panose="02020603050405020304" pitchFamily="18" charset="0"/>
              </a:rPr>
              <a:t>               </a:t>
            </a:r>
            <a:endParaRPr lang="en-IN" sz="1200" dirty="0">
              <a:solidFill>
                <a:srgbClr val="FF0000"/>
              </a:solidFill>
              <a:effectLst/>
              <a:ea typeface="Calibri" panose="020F0502020204030204" pitchFamily="34" charset="0"/>
              <a:cs typeface="Mangal" panose="02040503050203030202" pitchFamily="18" charset="0"/>
            </a:endParaRPr>
          </a:p>
        </p:txBody>
      </p:sp>
      <p:sp>
        <p:nvSpPr>
          <p:cNvPr id="13" name="TextBox 12">
            <a:extLst>
              <a:ext uri="{FF2B5EF4-FFF2-40B4-BE49-F238E27FC236}">
                <a16:creationId xmlns:a16="http://schemas.microsoft.com/office/drawing/2014/main" xmlns="" id="{D607D84B-1C9A-4214-A4A8-C4483CA02EA4}"/>
              </a:ext>
            </a:extLst>
          </p:cNvPr>
          <p:cNvSpPr txBox="1"/>
          <p:nvPr/>
        </p:nvSpPr>
        <p:spPr>
          <a:xfrm>
            <a:off x="2653301" y="823318"/>
            <a:ext cx="2399489" cy="7988341"/>
          </a:xfrm>
          <a:prstGeom prst="rect">
            <a:avLst/>
          </a:prstGeom>
          <a:noFill/>
        </p:spPr>
        <p:txBody>
          <a:bodyPr wrap="square">
            <a:spAutoFit/>
          </a:bodyPr>
          <a:lstStyle/>
          <a:p>
            <a:pPr algn="just">
              <a:lnSpc>
                <a:spcPct val="107000"/>
              </a:lnSpc>
              <a:spcAft>
                <a:spcPts val="800"/>
              </a:spcAft>
            </a:pPr>
            <a:r>
              <a:rPr lang="en-IN" sz="1200" b="1" dirty="0">
                <a:effectLst/>
                <a:ea typeface="Times New Roman" panose="02020603050405020304" pitchFamily="18" charset="0"/>
                <a:cs typeface="Times New Roman" panose="02020603050405020304" pitchFamily="18" charset="0"/>
              </a:rPr>
              <a:t>the freefall? </a:t>
            </a:r>
            <a:r>
              <a:rPr lang="en-IN" sz="1200" dirty="0">
                <a:effectLst/>
                <a:ea typeface="Times New Roman" panose="02020603050405020304" pitchFamily="18" charset="0"/>
                <a:cs typeface="Times New Roman" panose="02020603050405020304" pitchFamily="18" charset="0"/>
              </a:rPr>
              <a:t>Ways to create local demand have to be generated. Government has to think of solutions through which the consumer spending increases. Like said earlier, providing credit to the MSME's cant help it all, unless and until the Indian population has the disposable income to spend for which sources of income should be created. Once there is a generation of demand, the production increases, liquidity is infused into the economy, inflation is controlled and the circular flow of national income comes back to track. Also, measures should to be taken to reduce the compliance requirements for starting up with new business. With the rigid compliance structure, license raj and red tapism, the people who are landed into forced entrepreneurship because of them having lost their jobs may see a huge outflow of their initial capital without even getting some cash inflows!! For that matter, if the situations are the same and the Economy is not able to recover at an acceptable pace, people will see themselves under huge debts which will lead to NPA's in banks which in turn will restrict the flow of money in the </a:t>
            </a:r>
            <a:r>
              <a:rPr lang="en-IN" sz="1200" dirty="0">
                <a:solidFill>
                  <a:srgbClr val="FF0000"/>
                </a:solidFill>
                <a:effectLst/>
                <a:ea typeface="Times New Roman" panose="02020603050405020304" pitchFamily="18" charset="0"/>
                <a:cs typeface="Times New Roman" panose="02020603050405020304" pitchFamily="18" charset="0"/>
              </a:rPr>
              <a:t>Economy, cause inflation and unemployment, manufacturing and production stays to a standstill, affect our exports due to local supply shortage, affects the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4" name="TextBox 13">
            <a:extLst>
              <a:ext uri="{FF2B5EF4-FFF2-40B4-BE49-F238E27FC236}">
                <a16:creationId xmlns:a16="http://schemas.microsoft.com/office/drawing/2014/main" xmlns="" id="{ACE58FF8-8673-43A6-ACAB-386C5B177446}"/>
              </a:ext>
            </a:extLst>
          </p:cNvPr>
          <p:cNvSpPr txBox="1"/>
          <p:nvPr/>
        </p:nvSpPr>
        <p:spPr>
          <a:xfrm>
            <a:off x="5052790" y="860142"/>
            <a:ext cx="2171210" cy="1379480"/>
          </a:xfrm>
          <a:prstGeom prst="rect">
            <a:avLst/>
          </a:prstGeom>
          <a:noFill/>
        </p:spPr>
        <p:txBody>
          <a:bodyPr wrap="square">
            <a:spAutoFit/>
          </a:bodyPr>
          <a:lstStyle/>
          <a:p>
            <a:pPr algn="just">
              <a:lnSpc>
                <a:spcPct val="107000"/>
              </a:lnSpc>
              <a:spcAft>
                <a:spcPts val="800"/>
              </a:spcAft>
            </a:pPr>
            <a:r>
              <a:rPr lang="en-IN" sz="1200" dirty="0">
                <a:solidFill>
                  <a:srgbClr val="FF0000"/>
                </a:solidFill>
                <a:effectLst/>
                <a:ea typeface="Times New Roman" panose="02020603050405020304" pitchFamily="18" charset="0"/>
                <a:cs typeface="Times New Roman" panose="02020603050405020304" pitchFamily="18" charset="0"/>
              </a:rPr>
              <a:t>interest rates and the "Freefall" continues.....!!</a:t>
            </a:r>
            <a:endParaRPr lang="en-IN" sz="1200" dirty="0">
              <a:solidFill>
                <a:srgbClr val="FF0000"/>
              </a:solidFill>
              <a:effectLst/>
              <a:ea typeface="Calibri" panose="020F0502020204030204" pitchFamily="34" charset="0"/>
              <a:cs typeface="Mangal" panose="02040503050203030202" pitchFamily="18" charset="0"/>
            </a:endParaRPr>
          </a:p>
          <a:p>
            <a:pPr algn="just">
              <a:lnSpc>
                <a:spcPct val="107000"/>
              </a:lnSpc>
              <a:spcAft>
                <a:spcPts val="800"/>
              </a:spcAft>
            </a:pPr>
            <a:r>
              <a:rPr lang="en-IN" sz="1200" dirty="0">
                <a:solidFill>
                  <a:srgbClr val="FF0000"/>
                </a:solidFill>
                <a:effectLst/>
                <a:ea typeface="Times New Roman" panose="02020603050405020304" pitchFamily="18" charset="0"/>
                <a:cs typeface="Times New Roman" panose="02020603050405020304" pitchFamily="18" charset="0"/>
              </a:rPr>
              <a:t>                                                      </a:t>
            </a:r>
          </a:p>
          <a:p>
            <a:pPr algn="just">
              <a:lnSpc>
                <a:spcPct val="107000"/>
              </a:lnSpc>
              <a:spcAft>
                <a:spcPts val="800"/>
              </a:spcAft>
            </a:pPr>
            <a:r>
              <a:rPr lang="en-IN" sz="1200" dirty="0">
                <a:solidFill>
                  <a:srgbClr val="FF0000"/>
                </a:solidFill>
                <a:effectLst/>
                <a:ea typeface="Times New Roman" panose="02020603050405020304" pitchFamily="18" charset="0"/>
                <a:cs typeface="Times New Roman" panose="02020603050405020304" pitchFamily="18" charset="0"/>
              </a:rPr>
              <a:t> - Rohan Shah</a:t>
            </a:r>
            <a:endParaRPr lang="en-IN" sz="1200" dirty="0">
              <a:solidFill>
                <a:srgbClr val="FF0000"/>
              </a:solidFill>
              <a:effectLst/>
              <a:ea typeface="Calibri" panose="020F0502020204030204" pitchFamily="34" charset="0"/>
              <a:cs typeface="Mangal" panose="02040503050203030202" pitchFamily="18" charset="0"/>
            </a:endParaRPr>
          </a:p>
          <a:p>
            <a:pPr algn="just">
              <a:lnSpc>
                <a:spcPct val="107000"/>
              </a:lnSpc>
              <a:spcAft>
                <a:spcPts val="800"/>
              </a:spcAft>
            </a:pPr>
            <a:r>
              <a:rPr lang="en-IN" sz="1200" dirty="0">
                <a:solidFill>
                  <a:srgbClr val="FF0000"/>
                </a:solidFill>
                <a:effectLst/>
                <a:ea typeface="Calibri" panose="020F0502020204030204" pitchFamily="34" charset="0"/>
                <a:cs typeface="Mangal" panose="02040503050203030202" pitchFamily="18" charset="0"/>
              </a:rPr>
              <a:t> </a:t>
            </a:r>
            <a:endParaRPr lang="en-US"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F8FB96CF-954C-4416-A0CA-2D1F74DC4B47}"/>
              </a:ext>
            </a:extLst>
          </p:cNvPr>
          <p:cNvSpPr txBox="1"/>
          <p:nvPr/>
        </p:nvSpPr>
        <p:spPr>
          <a:xfrm>
            <a:off x="605790" y="246487"/>
            <a:ext cx="4257915" cy="338554"/>
          </a:xfrm>
          <a:prstGeom prst="rect">
            <a:avLst/>
          </a:prstGeom>
          <a:noFill/>
        </p:spPr>
        <p:txBody>
          <a:bodyPr wrap="square" rtlCol="0">
            <a:spAutoFit/>
          </a:bodyPr>
          <a:lstStyle/>
          <a:p>
            <a:r>
              <a:rPr lang="en-IN" sz="1600" b="1" dirty="0">
                <a:solidFill>
                  <a:srgbClr val="C00000"/>
                </a:solidFill>
              </a:rPr>
              <a:t>The Economic Freefall</a:t>
            </a:r>
          </a:p>
        </p:txBody>
      </p:sp>
    </p:spTree>
    <p:extLst>
      <p:ext uri="{BB962C8B-B14F-4D97-AF65-F5344CB8AC3E}">
        <p14:creationId xmlns:p14="http://schemas.microsoft.com/office/powerpoint/2010/main" val="30459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6085E8AB-73F7-4BD3-90F0-3AF42B96B4A2}"/>
              </a:ext>
            </a:extLst>
          </p:cNvPr>
          <p:cNvSpPr/>
          <p:nvPr/>
        </p:nvSpPr>
        <p:spPr>
          <a:xfrm>
            <a:off x="79512" y="828188"/>
            <a:ext cx="7132817" cy="7699586"/>
          </a:xfrm>
          <a:prstGeom prst="roundRect">
            <a:avLst>
              <a:gd name="adj" fmla="val 4227"/>
            </a:avLst>
          </a:prstGeom>
          <a:solidFill>
            <a:schemeClr val="bg1">
              <a:lumMod val="95000"/>
            </a:schemeClr>
          </a:solidFill>
          <a:ln>
            <a:solidFill>
              <a:srgbClr val="00D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8" y="102174"/>
            <a:ext cx="583634" cy="5836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442" y="244554"/>
            <a:ext cx="4931705" cy="400110"/>
          </a:xfrm>
          <a:prstGeom prst="rect">
            <a:avLst/>
          </a:prstGeom>
          <a:noFill/>
        </p:spPr>
        <p:txBody>
          <a:bodyPr wrap="square" rtlCol="0">
            <a:spAutoFit/>
          </a:bodyPr>
          <a:lstStyle/>
          <a:p>
            <a:r>
              <a:rPr lang="en-US" sz="2000" dirty="0">
                <a:solidFill>
                  <a:srgbClr val="C00000"/>
                </a:solidFill>
                <a:latin typeface="Script MT Bold" panose="03040602040607080904" pitchFamily="66" charset="0"/>
                <a:cs typeface="Calibri" panose="020F0502020204030204" pitchFamily="34" charset="0"/>
              </a:rPr>
              <a:t>Moments to Celebrate</a:t>
            </a:r>
          </a:p>
        </p:txBody>
      </p:sp>
      <p:sp>
        <p:nvSpPr>
          <p:cNvPr id="13" name="Smiley Face 12">
            <a:extLst>
              <a:ext uri="{FF2B5EF4-FFF2-40B4-BE49-F238E27FC236}">
                <a16:creationId xmlns:a16="http://schemas.microsoft.com/office/drawing/2014/main" xmlns="" id="{D052D9F1-C0D8-4D4D-B435-056BF4FDF51B}"/>
              </a:ext>
            </a:extLst>
          </p:cNvPr>
          <p:cNvSpPr/>
          <p:nvPr/>
        </p:nvSpPr>
        <p:spPr>
          <a:xfrm>
            <a:off x="3198421" y="273532"/>
            <a:ext cx="324620" cy="314770"/>
          </a:xfrm>
          <a:prstGeom prst="smileyFace">
            <a:avLst>
              <a:gd name="adj" fmla="val 46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Slide Number Placeholder 1">
            <a:extLst>
              <a:ext uri="{FF2B5EF4-FFF2-40B4-BE49-F238E27FC236}">
                <a16:creationId xmlns:a16="http://schemas.microsoft.com/office/drawing/2014/main" xmlns="" id="{3F54DB66-5DD2-4503-8282-DB702D178CAE}"/>
              </a:ext>
            </a:extLst>
          </p:cNvPr>
          <p:cNvSpPr>
            <a:spLocks noGrp="1"/>
          </p:cNvSpPr>
          <p:nvPr>
            <p:ph type="sldNum" sz="quarter" idx="10"/>
          </p:nvPr>
        </p:nvSpPr>
        <p:spPr/>
        <p:txBody>
          <a:bodyPr/>
          <a:lstStyle/>
          <a:p>
            <a:fld id="{43AEEA89-2D7C-45F9-943A-08EE4DE846AF}" type="slidenum">
              <a:rPr lang="en-IN" smtClean="0"/>
              <a:pPr/>
              <a:t>15</a:t>
            </a:fld>
            <a:endParaRPr lang="en-IN" dirty="0"/>
          </a:p>
        </p:txBody>
      </p:sp>
      <p:pic>
        <p:nvPicPr>
          <p:cNvPr id="5122" name="Picture 2" descr="Tips for Employee Motivation by Celebrating Office Birthdays ...">
            <a:extLst>
              <a:ext uri="{FF2B5EF4-FFF2-40B4-BE49-F238E27FC236}">
                <a16:creationId xmlns:a16="http://schemas.microsoft.com/office/drawing/2014/main" xmlns="" id="{7FE23C9F-9B5C-46C5-A998-80E011C34C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64"/>
          <a:stretch/>
        </p:blipFill>
        <p:spPr bwMode="auto">
          <a:xfrm>
            <a:off x="1133992" y="940521"/>
            <a:ext cx="5035785" cy="30986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xmlns="" id="{361AA1E6-2A0F-4772-8F81-CFCFBAA4B1EE}"/>
              </a:ext>
            </a:extLst>
          </p:cNvPr>
          <p:cNvGraphicFramePr/>
          <p:nvPr>
            <p:extLst>
              <p:ext uri="{D42A27DB-BD31-4B8C-83A1-F6EECF244321}">
                <p14:modId xmlns:p14="http://schemas.microsoft.com/office/powerpoint/2010/main" val="1017851347"/>
              </p:ext>
            </p:extLst>
          </p:nvPr>
        </p:nvGraphicFramePr>
        <p:xfrm>
          <a:off x="238808" y="4382294"/>
          <a:ext cx="6790642" cy="3933520"/>
        </p:xfrm>
        <a:graphic>
          <a:graphicData uri="http://schemas.openxmlformats.org/drawingml/2006/table">
            <a:tbl>
              <a:tblPr firstRow="1" firstCol="1" bandRow="1">
                <a:tableStyleId>{D27102A9-8310-4765-A935-A1911B00CA55}</a:tableStyleId>
              </a:tblPr>
              <a:tblGrid>
                <a:gridCol w="2290819">
                  <a:extLst>
                    <a:ext uri="{9D8B030D-6E8A-4147-A177-3AD203B41FA5}">
                      <a16:colId xmlns:a16="http://schemas.microsoft.com/office/drawing/2014/main" xmlns="" val="676778965"/>
                    </a:ext>
                  </a:extLst>
                </a:gridCol>
                <a:gridCol w="2470812">
                  <a:extLst>
                    <a:ext uri="{9D8B030D-6E8A-4147-A177-3AD203B41FA5}">
                      <a16:colId xmlns:a16="http://schemas.microsoft.com/office/drawing/2014/main" xmlns="" val="3600291198"/>
                    </a:ext>
                  </a:extLst>
                </a:gridCol>
                <a:gridCol w="2029011">
                  <a:extLst>
                    <a:ext uri="{9D8B030D-6E8A-4147-A177-3AD203B41FA5}">
                      <a16:colId xmlns:a16="http://schemas.microsoft.com/office/drawing/2014/main" xmlns="" val="349213969"/>
                    </a:ext>
                  </a:extLst>
                </a:gridCol>
              </a:tblGrid>
              <a:tr h="393352">
                <a:tc>
                  <a:txBody>
                    <a:bodyPr/>
                    <a:lstStyle/>
                    <a:p>
                      <a:pPr algn="ctr" fontAlgn="ctr">
                        <a:spcBef>
                          <a:spcPts val="0"/>
                        </a:spcBef>
                        <a:spcAft>
                          <a:spcPts val="0"/>
                        </a:spcAft>
                      </a:pPr>
                      <a:r>
                        <a:rPr lang="en-IN" sz="1600" b="0" u="none" strike="noStrike">
                          <a:solidFill>
                            <a:srgbClr val="000000"/>
                          </a:solidFill>
                          <a:effectLst/>
                        </a:rPr>
                        <a:t>JigneshKumar Raval</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Delivery Head – MSD</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02-Oct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2766599116"/>
                  </a:ext>
                </a:extLst>
              </a:tr>
              <a:tr h="393352">
                <a:tc>
                  <a:txBody>
                    <a:bodyPr/>
                    <a:lstStyle/>
                    <a:p>
                      <a:pPr algn="ctr" fontAlgn="ctr">
                        <a:spcBef>
                          <a:spcPts val="0"/>
                        </a:spcBef>
                        <a:spcAft>
                          <a:spcPts val="0"/>
                        </a:spcAft>
                      </a:pPr>
                      <a:r>
                        <a:rPr lang="en-IN" sz="1600" b="0" u="none" strike="noStrike">
                          <a:solidFill>
                            <a:srgbClr val="000000"/>
                          </a:solidFill>
                          <a:effectLst/>
                        </a:rPr>
                        <a:t>Priti Patel</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Consultant</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05-Oct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4045775677"/>
                  </a:ext>
                </a:extLst>
              </a:tr>
              <a:tr h="393352">
                <a:tc>
                  <a:txBody>
                    <a:bodyPr/>
                    <a:lstStyle/>
                    <a:p>
                      <a:pPr algn="ctr" fontAlgn="ctr">
                        <a:spcBef>
                          <a:spcPts val="0"/>
                        </a:spcBef>
                        <a:spcAft>
                          <a:spcPts val="0"/>
                        </a:spcAft>
                      </a:pPr>
                      <a:r>
                        <a:rPr lang="en-IN" sz="1600" b="0" u="none" strike="noStrike">
                          <a:solidFill>
                            <a:srgbClr val="000000"/>
                          </a:solidFill>
                          <a:effectLst/>
                        </a:rPr>
                        <a:t>Vipul Parmar</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Consultant</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06-Oct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1927974893"/>
                  </a:ext>
                </a:extLst>
              </a:tr>
              <a:tr h="393352">
                <a:tc>
                  <a:txBody>
                    <a:bodyPr/>
                    <a:lstStyle/>
                    <a:p>
                      <a:pPr algn="ctr" fontAlgn="ctr">
                        <a:spcBef>
                          <a:spcPts val="0"/>
                        </a:spcBef>
                        <a:spcAft>
                          <a:spcPts val="0"/>
                        </a:spcAft>
                      </a:pPr>
                      <a:r>
                        <a:rPr lang="en-IN" sz="1600" b="0" u="none" strike="noStrike">
                          <a:solidFill>
                            <a:srgbClr val="000000"/>
                          </a:solidFill>
                          <a:effectLst/>
                        </a:rPr>
                        <a:t>Pradnya Gawade</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Analyst</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07-Oct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2735173559"/>
                  </a:ext>
                </a:extLst>
              </a:tr>
              <a:tr h="393352">
                <a:tc>
                  <a:txBody>
                    <a:bodyPr/>
                    <a:lstStyle/>
                    <a:p>
                      <a:pPr algn="ctr" fontAlgn="ctr">
                        <a:spcBef>
                          <a:spcPts val="0"/>
                        </a:spcBef>
                        <a:spcAft>
                          <a:spcPts val="0"/>
                        </a:spcAft>
                      </a:pPr>
                      <a:r>
                        <a:rPr lang="en-IN" sz="1600" b="0" u="none" strike="noStrike">
                          <a:solidFill>
                            <a:srgbClr val="000000"/>
                          </a:solidFill>
                          <a:effectLst/>
                        </a:rPr>
                        <a:t>Rohan Matra</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Consultant</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14-Oct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2148340181"/>
                  </a:ext>
                </a:extLst>
              </a:tr>
              <a:tr h="393352">
                <a:tc>
                  <a:txBody>
                    <a:bodyPr/>
                    <a:lstStyle/>
                    <a:p>
                      <a:pPr algn="ctr" fontAlgn="ctr">
                        <a:spcBef>
                          <a:spcPts val="0"/>
                        </a:spcBef>
                        <a:spcAft>
                          <a:spcPts val="0"/>
                        </a:spcAft>
                      </a:pPr>
                      <a:r>
                        <a:rPr lang="en-IN" sz="1600" b="0" u="none" strike="noStrike">
                          <a:solidFill>
                            <a:srgbClr val="000000"/>
                          </a:solidFill>
                          <a:effectLst/>
                        </a:rPr>
                        <a:t>Kapil Bansal</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Partner</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19-Oct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3181932225"/>
                  </a:ext>
                </a:extLst>
              </a:tr>
              <a:tr h="393352">
                <a:tc>
                  <a:txBody>
                    <a:bodyPr/>
                    <a:lstStyle/>
                    <a:p>
                      <a:pPr algn="ctr" fontAlgn="ctr">
                        <a:spcBef>
                          <a:spcPts val="0"/>
                        </a:spcBef>
                        <a:spcAft>
                          <a:spcPts val="0"/>
                        </a:spcAft>
                      </a:pPr>
                      <a:r>
                        <a:rPr lang="en-IN" sz="1600" b="0" u="none" strike="noStrike">
                          <a:solidFill>
                            <a:srgbClr val="000000"/>
                          </a:solidFill>
                          <a:effectLst/>
                        </a:rPr>
                        <a:t>Hiral Chandan</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Consultant</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21-Oct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3115003217"/>
                  </a:ext>
                </a:extLst>
              </a:tr>
              <a:tr h="393352">
                <a:tc>
                  <a:txBody>
                    <a:bodyPr/>
                    <a:lstStyle/>
                    <a:p>
                      <a:pPr algn="ctr" fontAlgn="ctr">
                        <a:spcBef>
                          <a:spcPts val="0"/>
                        </a:spcBef>
                        <a:spcAft>
                          <a:spcPts val="0"/>
                        </a:spcAft>
                      </a:pPr>
                      <a:r>
                        <a:rPr lang="en-IN" sz="1600" b="0" u="none" strike="noStrike">
                          <a:solidFill>
                            <a:srgbClr val="000000"/>
                          </a:solidFill>
                          <a:effectLst/>
                        </a:rPr>
                        <a:t>Nishtha Sarvaiya</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Analyst</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23-Oct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1820528858"/>
                  </a:ext>
                </a:extLst>
              </a:tr>
              <a:tr h="393352">
                <a:tc>
                  <a:txBody>
                    <a:bodyPr/>
                    <a:lstStyle/>
                    <a:p>
                      <a:pPr algn="ctr" fontAlgn="ctr">
                        <a:spcBef>
                          <a:spcPts val="0"/>
                        </a:spcBef>
                        <a:spcAft>
                          <a:spcPts val="0"/>
                        </a:spcAft>
                      </a:pPr>
                      <a:r>
                        <a:rPr lang="en-IN" sz="1600" b="0" u="none" strike="noStrike">
                          <a:solidFill>
                            <a:srgbClr val="000000"/>
                          </a:solidFill>
                          <a:effectLst/>
                        </a:rPr>
                        <a:t>Annushree Patel</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Article</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26-Oct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920449798"/>
                  </a:ext>
                </a:extLst>
              </a:tr>
              <a:tr h="393352">
                <a:tc>
                  <a:txBody>
                    <a:bodyPr/>
                    <a:lstStyle/>
                    <a:p>
                      <a:pPr algn="ctr" fontAlgn="ctr">
                        <a:spcBef>
                          <a:spcPts val="0"/>
                        </a:spcBef>
                        <a:spcAft>
                          <a:spcPts val="0"/>
                        </a:spcAft>
                      </a:pPr>
                      <a:r>
                        <a:rPr lang="en-IN" sz="1600" b="0" u="none" strike="noStrike">
                          <a:solidFill>
                            <a:srgbClr val="000000"/>
                          </a:solidFill>
                          <a:effectLst/>
                        </a:rPr>
                        <a:t>Neha Shah</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a:solidFill>
                            <a:srgbClr val="000000"/>
                          </a:solidFill>
                          <a:effectLst/>
                        </a:rPr>
                        <a:t>Consultant</a:t>
                      </a:r>
                      <a:endParaRPr lang="en-IN" sz="3200" b="0" i="0" u="none" strike="noStrike">
                        <a:effectLst/>
                        <a:latin typeface="Arial" panose="020B0604020202020204" pitchFamily="34" charset="0"/>
                      </a:endParaRPr>
                    </a:p>
                  </a:txBody>
                  <a:tcPr marL="68580" marR="68580" marT="9525" marB="0" anchor="ctr"/>
                </a:tc>
                <a:tc>
                  <a:txBody>
                    <a:bodyPr/>
                    <a:lstStyle/>
                    <a:p>
                      <a:pPr algn="ctr" fontAlgn="ctr">
                        <a:spcBef>
                          <a:spcPts val="0"/>
                        </a:spcBef>
                        <a:spcAft>
                          <a:spcPts val="0"/>
                        </a:spcAft>
                      </a:pPr>
                      <a:r>
                        <a:rPr lang="en-IN" sz="1600" b="0" u="none" strike="noStrike" dirty="0">
                          <a:solidFill>
                            <a:srgbClr val="000000"/>
                          </a:solidFill>
                          <a:effectLst/>
                        </a:rPr>
                        <a:t>28-Oct</a:t>
                      </a:r>
                      <a:endParaRPr lang="en-IN" sz="3200" b="0" i="0" u="none" strike="noStrike" dirty="0">
                        <a:effectLst/>
                        <a:latin typeface="Arial" panose="020B0604020202020204" pitchFamily="34" charset="0"/>
                      </a:endParaRPr>
                    </a:p>
                  </a:txBody>
                  <a:tcPr marL="68580" marR="68580" marT="9525" marB="0" anchor="ctr"/>
                </a:tc>
                <a:extLst>
                  <a:ext uri="{0D108BD9-81ED-4DB2-BD59-A6C34878D82A}">
                    <a16:rowId xmlns:a16="http://schemas.microsoft.com/office/drawing/2014/main" xmlns="" val="4013675362"/>
                  </a:ext>
                </a:extLst>
              </a:tr>
            </a:tbl>
          </a:graphicData>
        </a:graphic>
      </p:graphicFrame>
    </p:spTree>
    <p:extLst>
      <p:ext uri="{BB962C8B-B14F-4D97-AF65-F5344CB8AC3E}">
        <p14:creationId xmlns:p14="http://schemas.microsoft.com/office/powerpoint/2010/main" val="26117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052EC15-2D76-4DBA-9126-8B2DD66CDC2B}"/>
              </a:ext>
            </a:extLst>
          </p:cNvPr>
          <p:cNvSpPr/>
          <p:nvPr/>
        </p:nvSpPr>
        <p:spPr>
          <a:xfrm>
            <a:off x="0" y="32691"/>
            <a:ext cx="7315200" cy="107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xmlns="" id="{8FA5A9BA-0505-40C3-8891-A1E89D1971BF}"/>
              </a:ext>
            </a:extLst>
          </p:cNvPr>
          <p:cNvSpPr/>
          <p:nvPr/>
        </p:nvSpPr>
        <p:spPr>
          <a:xfrm>
            <a:off x="0" y="6694016"/>
            <a:ext cx="7315200" cy="13437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419015" y="379284"/>
            <a:ext cx="4477170" cy="3247684"/>
          </a:xfrm>
          <a:prstGeom prst="rect">
            <a:avLst/>
          </a:prstGeom>
          <a:noFill/>
        </p:spPr>
        <p:txBody>
          <a:bodyPr wrap="square" rtlCol="0">
            <a:spAutoFit/>
          </a:bodyPr>
          <a:lstStyle/>
          <a:p>
            <a:pPr algn="ctr">
              <a:lnSpc>
                <a:spcPct val="150000"/>
              </a:lnSpc>
            </a:pPr>
            <a:r>
              <a:rPr lang="en-US" sz="4400" b="1" i="1" dirty="0">
                <a:solidFill>
                  <a:srgbClr val="FF0000"/>
                </a:solidFill>
                <a:latin typeface="Calibri" panose="020F0502020204030204" pitchFamily="34" charset="0"/>
                <a:cs typeface="Calibri" panose="020F0502020204030204" pitchFamily="34" charset="0"/>
              </a:rPr>
              <a:t>Thank You</a:t>
            </a:r>
          </a:p>
          <a:p>
            <a:pPr algn="ctr">
              <a:lnSpc>
                <a:spcPct val="150000"/>
              </a:lnSpc>
            </a:pPr>
            <a:r>
              <a:rPr lang="en-US" sz="3200" b="1" i="1" dirty="0">
                <a:solidFill>
                  <a:srgbClr val="FF0000"/>
                </a:solidFill>
                <a:latin typeface="Calibri" panose="020F0502020204030204" pitchFamily="34" charset="0"/>
                <a:cs typeface="Calibri" panose="020F0502020204030204" pitchFamily="34" charset="0"/>
              </a:rPr>
              <a:t>&amp;</a:t>
            </a:r>
          </a:p>
          <a:p>
            <a:pPr algn="ctr">
              <a:lnSpc>
                <a:spcPct val="150000"/>
              </a:lnSpc>
            </a:pPr>
            <a:r>
              <a:rPr lang="en-US" sz="3200" b="1" i="1" dirty="0">
                <a:solidFill>
                  <a:srgbClr val="FF0000"/>
                </a:solidFill>
                <a:latin typeface="Calibri" panose="020F0502020204030204" pitchFamily="34" charset="0"/>
                <a:cs typeface="Calibri" panose="020F0502020204030204" pitchFamily="34" charset="0"/>
              </a:rPr>
              <a:t>Goodbye </a:t>
            </a:r>
          </a:p>
          <a:p>
            <a:pPr algn="ctr">
              <a:lnSpc>
                <a:spcPct val="150000"/>
              </a:lnSpc>
            </a:pPr>
            <a:r>
              <a:rPr lang="en-US" sz="3200" b="1" i="1" dirty="0">
                <a:solidFill>
                  <a:srgbClr val="FF0000"/>
                </a:solidFill>
                <a:latin typeface="Calibri" panose="020F0502020204030204" pitchFamily="34" charset="0"/>
                <a:cs typeface="Calibri" panose="020F0502020204030204" pitchFamily="34" charset="0"/>
              </a:rPr>
              <a:t>Stay Safe</a:t>
            </a:r>
            <a:endParaRPr lang="en-US" sz="2800" b="1" i="1" dirty="0">
              <a:solidFill>
                <a:srgbClr val="FF0000"/>
              </a:solidFill>
              <a:latin typeface="Calibri" panose="020F0502020204030204" pitchFamily="34" charset="0"/>
              <a:cs typeface="Calibri" panose="020F0502020204030204" pitchFamily="34" charset="0"/>
            </a:endParaRPr>
          </a:p>
        </p:txBody>
      </p:sp>
      <p:sp>
        <p:nvSpPr>
          <p:cNvPr id="7" name="Rectangle 6"/>
          <p:cNvSpPr/>
          <p:nvPr/>
        </p:nvSpPr>
        <p:spPr>
          <a:xfrm>
            <a:off x="481107" y="6808117"/>
            <a:ext cx="2798138" cy="1068819"/>
          </a:xfrm>
          <a:prstGeom prst="rect">
            <a:avLst/>
          </a:prstGeom>
        </p:spPr>
        <p:txBody>
          <a:bodyPr wrap="square">
            <a:spAutoFit/>
          </a:bodyPr>
          <a:lstStyle/>
          <a:p>
            <a:pPr>
              <a:lnSpc>
                <a:spcPct val="115000"/>
              </a:lnSpc>
              <a:tabLst>
                <a:tab pos="-450215" algn="l"/>
                <a:tab pos="-360045" algn="l"/>
                <a:tab pos="4529455" algn="l"/>
              </a:tabLst>
            </a:pPr>
            <a:r>
              <a:rPr lang="en-US"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Mumbai: </a:t>
            </a:r>
            <a:r>
              <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Unit 401, Hub Town Viva,</a:t>
            </a:r>
          </a:p>
          <a:p>
            <a:pPr>
              <a:lnSpc>
                <a:spcPct val="115000"/>
              </a:lnSpc>
              <a:tabLst>
                <a:tab pos="-450215" algn="l"/>
                <a:tab pos="-360045" algn="l"/>
                <a:tab pos="4529455" algn="l"/>
              </a:tabLst>
            </a:pPr>
            <a:r>
              <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Jogeshwari East, Shankarwadi</a:t>
            </a:r>
          </a:p>
          <a:p>
            <a:pPr>
              <a:lnSpc>
                <a:spcPct val="115000"/>
              </a:lnSpc>
              <a:tabLst>
                <a:tab pos="-450215" algn="l"/>
                <a:tab pos="-360045" algn="l"/>
                <a:tab pos="4529455" algn="l"/>
              </a:tabLst>
            </a:pPr>
            <a:r>
              <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Mumbai - 400060</a:t>
            </a:r>
            <a:endPar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Contact: +91 22 </a:t>
            </a:r>
            <a:r>
              <a:rPr lang="en-US" sz="1400" dirty="0">
                <a:solidFill>
                  <a:srgbClr val="FF0000"/>
                </a:solidFill>
                <a:latin typeface="Calibri" panose="020F0502020204030204" pitchFamily="34" charset="0"/>
                <a:cs typeface="Calibri" panose="020F0502020204030204" pitchFamily="34" charset="0"/>
              </a:rPr>
              <a:t>6223 1063 / 1060</a:t>
            </a:r>
          </a:p>
        </p:txBody>
      </p:sp>
      <p:sp>
        <p:nvSpPr>
          <p:cNvPr id="2" name="Rectangle 1">
            <a:extLst>
              <a:ext uri="{FF2B5EF4-FFF2-40B4-BE49-F238E27FC236}">
                <a16:creationId xmlns:a16="http://schemas.microsoft.com/office/drawing/2014/main" xmlns="" id="{D6F6826A-DD2F-4B19-8552-EF338D4C6809}"/>
              </a:ext>
            </a:extLst>
          </p:cNvPr>
          <p:cNvSpPr/>
          <p:nvPr/>
        </p:nvSpPr>
        <p:spPr>
          <a:xfrm>
            <a:off x="3931919" y="6778293"/>
            <a:ext cx="3263265" cy="1068819"/>
          </a:xfrm>
          <a:prstGeom prst="rect">
            <a:avLst/>
          </a:prstGeom>
        </p:spPr>
        <p:txBody>
          <a:bodyPr wrap="square">
            <a:spAutoFit/>
          </a:bodyPr>
          <a:lstStyle/>
          <a:p>
            <a:pPr>
              <a:lnSpc>
                <a:spcPct val="115000"/>
              </a:lnSpc>
              <a:tabLst>
                <a:tab pos="-450215" algn="l"/>
                <a:tab pos="-360045" algn="l"/>
                <a:tab pos="4529455" algn="l"/>
              </a:tabLst>
            </a:pPr>
            <a:r>
              <a:rPr lang="en-IN" sz="1400" b="1" dirty="0">
                <a:solidFill>
                  <a:srgbClr val="FF0000"/>
                </a:solidFill>
                <a:latin typeface="Calibri" panose="020F0502020204030204" pitchFamily="34" charset="0"/>
                <a:cs typeface="Calibri" panose="020F0502020204030204" pitchFamily="34" charset="0"/>
              </a:rPr>
              <a:t>Dubai: </a:t>
            </a:r>
            <a:r>
              <a:rPr lang="en-IN" sz="1400" dirty="0">
                <a:solidFill>
                  <a:srgbClr val="FF0000"/>
                </a:solidFill>
                <a:latin typeface="Calibri" panose="020F0502020204030204" pitchFamily="34" charset="0"/>
                <a:cs typeface="Calibri" panose="020F0502020204030204" pitchFamily="34" charset="0"/>
              </a:rPr>
              <a:t>M-01, Bank Street Building, </a:t>
            </a:r>
          </a:p>
          <a:p>
            <a:pPr>
              <a:lnSpc>
                <a:spcPct val="115000"/>
              </a:lnSpc>
              <a:tabLst>
                <a:tab pos="-450215" algn="l"/>
                <a:tab pos="-360045" algn="l"/>
                <a:tab pos="4529455" algn="l"/>
              </a:tabLst>
            </a:pPr>
            <a:r>
              <a:rPr lang="en-IN" sz="1400" dirty="0">
                <a:solidFill>
                  <a:srgbClr val="FF0000"/>
                </a:solidFill>
                <a:latin typeface="Calibri" panose="020F0502020204030204" pitchFamily="34" charset="0"/>
                <a:cs typeface="Calibri" panose="020F0502020204030204" pitchFamily="34" charset="0"/>
              </a:rPr>
              <a:t>Next to Citibank, Bur Dubai, </a:t>
            </a:r>
          </a:p>
          <a:p>
            <a:pPr>
              <a:lnSpc>
                <a:spcPct val="115000"/>
              </a:lnSpc>
              <a:tabLst>
                <a:tab pos="-450215" algn="l"/>
                <a:tab pos="-360045" algn="l"/>
                <a:tab pos="4529455" algn="l"/>
              </a:tabLst>
            </a:pPr>
            <a:r>
              <a:rPr lang="en-IN" sz="1400" dirty="0">
                <a:solidFill>
                  <a:srgbClr val="FF0000"/>
                </a:solidFill>
                <a:latin typeface="Calibri" panose="020F0502020204030204" pitchFamily="34" charset="0"/>
                <a:cs typeface="Calibri" panose="020F0502020204030204" pitchFamily="34" charset="0"/>
              </a:rPr>
              <a:t>P.O. Box: 120349, Dubai, UAE. </a:t>
            </a:r>
          </a:p>
          <a:p>
            <a:pPr>
              <a:lnSpc>
                <a:spcPct val="115000"/>
              </a:lnSpc>
              <a:tabLst>
                <a:tab pos="-450215" algn="l"/>
                <a:tab pos="-360045" algn="l"/>
                <a:tab pos="4529455" algn="l"/>
              </a:tabLst>
            </a:pPr>
            <a:r>
              <a:rPr lang="en-IN" sz="1400" dirty="0">
                <a:solidFill>
                  <a:srgbClr val="FF0000"/>
                </a:solidFill>
                <a:latin typeface="Calibri" panose="020F0502020204030204" pitchFamily="34" charset="0"/>
                <a:cs typeface="Calibri" panose="020F0502020204030204" pitchFamily="34" charset="0"/>
              </a:rPr>
              <a:t>Ph: +971 4 354 5186 / +971 4 352 9466</a:t>
            </a:r>
          </a:p>
        </p:txBody>
      </p:sp>
      <p:sp>
        <p:nvSpPr>
          <p:cNvPr id="3" name="Rectangle 2">
            <a:extLst>
              <a:ext uri="{FF2B5EF4-FFF2-40B4-BE49-F238E27FC236}">
                <a16:creationId xmlns:a16="http://schemas.microsoft.com/office/drawing/2014/main" xmlns="" id="{667B86D7-9E6D-44B5-9784-7AC9FC5F56DB}"/>
              </a:ext>
            </a:extLst>
          </p:cNvPr>
          <p:cNvSpPr/>
          <p:nvPr/>
        </p:nvSpPr>
        <p:spPr>
          <a:xfrm>
            <a:off x="1993572" y="6220723"/>
            <a:ext cx="3562194" cy="369332"/>
          </a:xfrm>
          <a:prstGeom prst="rect">
            <a:avLst/>
          </a:prstGeom>
        </p:spPr>
        <p:txBody>
          <a:bodyPr wrap="none">
            <a:spAutoFit/>
          </a:bodyPr>
          <a:lstStyle/>
          <a:p>
            <a:r>
              <a:rPr lang="en-US" sz="1800" b="1" dirty="0">
                <a:solidFill>
                  <a:srgbClr val="C00000"/>
                </a:solidFill>
                <a:latin typeface="Sakkal Majalla" panose="02000000000000000000" pitchFamily="2" charset="-78"/>
                <a:ea typeface="Roboto" pitchFamily="2" charset="0"/>
                <a:cs typeface="Sakkal Majalla" panose="02000000000000000000" pitchFamily="2" charset="-78"/>
              </a:rPr>
              <a:t>Visit us at:  </a:t>
            </a:r>
            <a:r>
              <a:rPr lang="en-US" sz="1800" dirty="0">
                <a:latin typeface="Sakkal Majalla" panose="02000000000000000000" pitchFamily="2" charset="-78"/>
                <a:ea typeface="Roboto Lt" pitchFamily="2" charset="0"/>
                <a:cs typeface="Sakkal Majalla" panose="02000000000000000000" pitchFamily="2" charset="-78"/>
                <a:hlinkClick r:id="rId2"/>
              </a:rPr>
              <a:t>www.rama.co.in</a:t>
            </a:r>
            <a:r>
              <a:rPr lang="en-US" sz="1800" dirty="0">
                <a:latin typeface="Sakkal Majalla" panose="02000000000000000000" pitchFamily="2" charset="-78"/>
                <a:ea typeface="Roboto Lt" pitchFamily="2" charset="0"/>
                <a:cs typeface="Sakkal Majalla" panose="02000000000000000000" pitchFamily="2" charset="-78"/>
              </a:rPr>
              <a:t>  / </a:t>
            </a:r>
            <a:r>
              <a:rPr lang="en-US" sz="1800" dirty="0">
                <a:latin typeface="Sakkal Majalla" panose="02000000000000000000" pitchFamily="2" charset="-78"/>
                <a:ea typeface="Roboto Lt" pitchFamily="2" charset="0"/>
                <a:cs typeface="Sakkal Majalla" panose="02000000000000000000" pitchFamily="2" charset="-78"/>
                <a:hlinkClick r:id="rId3"/>
              </a:rPr>
              <a:t>www.ramaerp.in</a:t>
            </a:r>
            <a:r>
              <a:rPr lang="en-US" sz="1800" dirty="0">
                <a:latin typeface="Sakkal Majalla" panose="02000000000000000000" pitchFamily="2" charset="-78"/>
                <a:ea typeface="Roboto Lt" pitchFamily="2" charset="0"/>
                <a:cs typeface="Sakkal Majalla" panose="02000000000000000000" pitchFamily="2" charset="-78"/>
              </a:rPr>
              <a:t> </a:t>
            </a:r>
            <a:endParaRPr lang="en-IN" dirty="0"/>
          </a:p>
        </p:txBody>
      </p:sp>
      <p:pic>
        <p:nvPicPr>
          <p:cNvPr id="15" name="Picture 14" descr="favourite26-01.png">
            <a:extLst>
              <a:ext uri="{FF2B5EF4-FFF2-40B4-BE49-F238E27FC236}">
                <a16:creationId xmlns:a16="http://schemas.microsoft.com/office/drawing/2014/main" xmlns="" id="{829434EC-94A2-47C9-8665-99D92B6D2A27}"/>
              </a:ext>
            </a:extLst>
          </p:cNvPr>
          <p:cNvPicPr>
            <a:picLocks noChangeAspect="1"/>
          </p:cNvPicPr>
          <p:nvPr/>
        </p:nvPicPr>
        <p:blipFill>
          <a:blip r:embed="rId4" cstate="print"/>
          <a:stretch>
            <a:fillRect/>
          </a:stretch>
        </p:blipFill>
        <p:spPr>
          <a:xfrm>
            <a:off x="1846555" y="6297930"/>
            <a:ext cx="181307" cy="167322"/>
          </a:xfrm>
          <a:prstGeom prst="rect">
            <a:avLst/>
          </a:prstGeom>
        </p:spPr>
      </p:pic>
      <p:sp>
        <p:nvSpPr>
          <p:cNvPr id="4" name="Slide Number Placeholder 3">
            <a:extLst>
              <a:ext uri="{FF2B5EF4-FFF2-40B4-BE49-F238E27FC236}">
                <a16:creationId xmlns:a16="http://schemas.microsoft.com/office/drawing/2014/main" xmlns="" id="{FDCAA2AD-CF55-4480-B98E-CA8EBA189507}"/>
              </a:ext>
            </a:extLst>
          </p:cNvPr>
          <p:cNvSpPr>
            <a:spLocks noGrp="1"/>
          </p:cNvSpPr>
          <p:nvPr>
            <p:ph type="sldNum" sz="quarter" idx="10"/>
          </p:nvPr>
        </p:nvSpPr>
        <p:spPr/>
        <p:txBody>
          <a:bodyPr/>
          <a:lstStyle/>
          <a:p>
            <a:fld id="{43AEEA89-2D7C-45F9-943A-08EE4DE846AF}" type="slidenum">
              <a:rPr lang="en-IN" smtClean="0"/>
              <a:pPr/>
              <a:t>16</a:t>
            </a:fld>
            <a:endParaRPr lang="en-IN" dirty="0"/>
          </a:p>
        </p:txBody>
      </p:sp>
      <p:pic>
        <p:nvPicPr>
          <p:cNvPr id="17" name="Picture 16">
            <a:extLst>
              <a:ext uri="{FF2B5EF4-FFF2-40B4-BE49-F238E27FC236}">
                <a16:creationId xmlns:a16="http://schemas.microsoft.com/office/drawing/2014/main" xmlns="" id="{A1AD99E5-5467-4A7D-8202-DA626FD89B6D}"/>
              </a:ext>
            </a:extLst>
          </p:cNvPr>
          <p:cNvPicPr>
            <a:picLocks noChangeAspect="1"/>
          </p:cNvPicPr>
          <p:nvPr/>
        </p:nvPicPr>
        <p:blipFill>
          <a:blip r:embed="rId5"/>
          <a:stretch>
            <a:fillRect/>
          </a:stretch>
        </p:blipFill>
        <p:spPr>
          <a:xfrm>
            <a:off x="2491740" y="4760516"/>
            <a:ext cx="2331720" cy="906214"/>
          </a:xfrm>
          <a:prstGeom prst="rect">
            <a:avLst/>
          </a:prstGeom>
        </p:spPr>
      </p:pic>
      <p:pic>
        <p:nvPicPr>
          <p:cNvPr id="14" name="Picture 13">
            <a:hlinkClick r:id="rId6"/>
            <a:extLst>
              <a:ext uri="{FF2B5EF4-FFF2-40B4-BE49-F238E27FC236}">
                <a16:creationId xmlns:a16="http://schemas.microsoft.com/office/drawing/2014/main" xmlns="" id="{56AF54E0-EA8F-4040-9C66-00D7833CDE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1091" y="8339920"/>
            <a:ext cx="257175" cy="257175"/>
          </a:xfrm>
          <a:prstGeom prst="rect">
            <a:avLst/>
          </a:prstGeom>
        </p:spPr>
      </p:pic>
      <p:pic>
        <p:nvPicPr>
          <p:cNvPr id="16" name="Picture 15">
            <a:hlinkClick r:id="rId8"/>
            <a:extLst>
              <a:ext uri="{FF2B5EF4-FFF2-40B4-BE49-F238E27FC236}">
                <a16:creationId xmlns:a16="http://schemas.microsoft.com/office/drawing/2014/main" xmlns="" id="{CCCAE148-950F-4848-A6F1-A50E404B3C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9466" y="8342535"/>
            <a:ext cx="257176" cy="257176"/>
          </a:xfrm>
          <a:prstGeom prst="rect">
            <a:avLst/>
          </a:prstGeom>
        </p:spPr>
      </p:pic>
      <p:pic>
        <p:nvPicPr>
          <p:cNvPr id="18" name="Picture 17">
            <a:hlinkClick r:id="rId10"/>
            <a:extLst>
              <a:ext uri="{FF2B5EF4-FFF2-40B4-BE49-F238E27FC236}">
                <a16:creationId xmlns:a16="http://schemas.microsoft.com/office/drawing/2014/main" xmlns="" id="{76262E22-628D-4ADA-A2CB-6D9D9D91436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7842" y="8342535"/>
            <a:ext cx="257176" cy="257176"/>
          </a:xfrm>
          <a:prstGeom prst="rect">
            <a:avLst/>
          </a:prstGeom>
        </p:spPr>
      </p:pic>
      <p:pic>
        <p:nvPicPr>
          <p:cNvPr id="19" name="Picture 18">
            <a:hlinkClick r:id="rId12"/>
            <a:extLst>
              <a:ext uri="{FF2B5EF4-FFF2-40B4-BE49-F238E27FC236}">
                <a16:creationId xmlns:a16="http://schemas.microsoft.com/office/drawing/2014/main" xmlns="" id="{D65412B6-0BF8-4125-9BDB-444C781A64C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52714" y="8339919"/>
            <a:ext cx="257176" cy="257176"/>
          </a:xfrm>
          <a:prstGeom prst="rect">
            <a:avLst/>
          </a:prstGeom>
        </p:spPr>
      </p:pic>
      <p:sp>
        <p:nvSpPr>
          <p:cNvPr id="20" name="TextBox 19">
            <a:extLst>
              <a:ext uri="{FF2B5EF4-FFF2-40B4-BE49-F238E27FC236}">
                <a16:creationId xmlns:a16="http://schemas.microsoft.com/office/drawing/2014/main" xmlns="" id="{5E92F0D6-4B52-40CA-A0F5-CEA03D68CBFB}"/>
              </a:ext>
            </a:extLst>
          </p:cNvPr>
          <p:cNvSpPr txBox="1"/>
          <p:nvPr/>
        </p:nvSpPr>
        <p:spPr>
          <a:xfrm>
            <a:off x="4639092" y="8334280"/>
            <a:ext cx="824265" cy="338554"/>
          </a:xfrm>
          <a:prstGeom prst="rect">
            <a:avLst/>
          </a:prstGeom>
          <a:noFill/>
        </p:spPr>
        <p:txBody>
          <a:bodyPr wrap="none" rtlCol="0" anchor="ctr">
            <a:spAutoFit/>
          </a:bodyPr>
          <a:lstStyle/>
          <a:p>
            <a:pPr algn="r"/>
            <a:r>
              <a:rPr lang="en-IN" sz="1600" i="1" u="sng" dirty="0">
                <a:latin typeface="Sakkal Majalla" panose="02000000000000000000" pitchFamily="2" charset="-78"/>
                <a:cs typeface="Sakkal Majalla" panose="02000000000000000000" pitchFamily="2" charset="-78"/>
              </a:rPr>
              <a:t>Follow us:</a:t>
            </a:r>
          </a:p>
        </p:txBody>
      </p:sp>
    </p:spTree>
    <p:extLst>
      <p:ext uri="{BB962C8B-B14F-4D97-AF65-F5344CB8AC3E}">
        <p14:creationId xmlns:p14="http://schemas.microsoft.com/office/powerpoint/2010/main" val="76528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Diagonal Corners Snipped 18">
            <a:extLst>
              <a:ext uri="{FF2B5EF4-FFF2-40B4-BE49-F238E27FC236}">
                <a16:creationId xmlns:a16="http://schemas.microsoft.com/office/drawing/2014/main" xmlns="" id="{80C62F28-6B2C-410D-B064-4398E572D075}"/>
              </a:ext>
            </a:extLst>
          </p:cNvPr>
          <p:cNvSpPr/>
          <p:nvPr/>
        </p:nvSpPr>
        <p:spPr>
          <a:xfrm>
            <a:off x="170559" y="5074392"/>
            <a:ext cx="6971426" cy="722997"/>
          </a:xfrm>
          <a:prstGeom prst="snip2DiagRect">
            <a:avLst>
              <a:gd name="adj1" fmla="val 0"/>
              <a:gd name="adj2" fmla="val 31029"/>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Diagonal Corners Snipped 16">
            <a:extLst>
              <a:ext uri="{FF2B5EF4-FFF2-40B4-BE49-F238E27FC236}">
                <a16:creationId xmlns:a16="http://schemas.microsoft.com/office/drawing/2014/main" xmlns="" id="{C52B5BD7-ADDE-442A-BC1E-24C0D6C65BCB}"/>
              </a:ext>
            </a:extLst>
          </p:cNvPr>
          <p:cNvSpPr/>
          <p:nvPr/>
        </p:nvSpPr>
        <p:spPr>
          <a:xfrm>
            <a:off x="170559" y="3391895"/>
            <a:ext cx="6971425" cy="722997"/>
          </a:xfrm>
          <a:prstGeom prst="snip2DiagRect">
            <a:avLst>
              <a:gd name="adj1" fmla="val 0"/>
              <a:gd name="adj2" fmla="val 31029"/>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Diagonal Corners Snipped 13">
            <a:extLst>
              <a:ext uri="{FF2B5EF4-FFF2-40B4-BE49-F238E27FC236}">
                <a16:creationId xmlns:a16="http://schemas.microsoft.com/office/drawing/2014/main" xmlns="" id="{2D16F0B8-5671-4FEA-99D2-F0B82FA55DD1}"/>
              </a:ext>
            </a:extLst>
          </p:cNvPr>
          <p:cNvSpPr/>
          <p:nvPr/>
        </p:nvSpPr>
        <p:spPr>
          <a:xfrm>
            <a:off x="170561" y="1691725"/>
            <a:ext cx="6971425" cy="722997"/>
          </a:xfrm>
          <a:prstGeom prst="snip2DiagRect">
            <a:avLst>
              <a:gd name="adj1" fmla="val 0"/>
              <a:gd name="adj2" fmla="val 26286"/>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hlinkClick r:id="rId2" action="ppaction://hlinksldjump"/>
          </p:cNvPr>
          <p:cNvSpPr txBox="1"/>
          <p:nvPr/>
        </p:nvSpPr>
        <p:spPr>
          <a:xfrm>
            <a:off x="218727" y="992402"/>
            <a:ext cx="6892496" cy="523220"/>
          </a:xfrm>
          <a:prstGeom prst="rect">
            <a:avLst/>
          </a:prstGeom>
          <a:noFill/>
        </p:spPr>
        <p:txBody>
          <a:bodyPr wrap="square" rtlCol="0">
            <a:spAutoFit/>
          </a:bodyPr>
          <a:lstStyle/>
          <a:p>
            <a:r>
              <a:rPr lang="en-US" sz="1400" dirty="0">
                <a:cs typeface="Calibri" panose="020F0502020204030204" pitchFamily="34" charset="0"/>
              </a:rPr>
              <a:t>1. </a:t>
            </a:r>
            <a:r>
              <a:rPr lang="en-US" sz="1400" b="1" dirty="0">
                <a:cs typeface="Calibri" panose="020F0502020204030204" pitchFamily="34" charset="0"/>
              </a:rPr>
              <a:t>Editorial</a:t>
            </a:r>
            <a:r>
              <a:rPr lang="en-US" sz="1400" dirty="0"/>
              <a:t>……………………………..…..…………………………………………………….………………………..…..03</a:t>
            </a:r>
          </a:p>
          <a:p>
            <a:pPr algn="r"/>
            <a:r>
              <a:rPr lang="en-US" sz="1400" dirty="0"/>
              <a:t>                                                                          </a:t>
            </a:r>
            <a:r>
              <a:rPr lang="en-US" sz="1400" dirty="0">
                <a:cs typeface="Calibri" panose="020F0502020204030204" pitchFamily="34" charset="0"/>
              </a:rPr>
              <a:t>Mr. Vishal Mandani</a:t>
            </a:r>
          </a:p>
        </p:txBody>
      </p:sp>
      <p:sp>
        <p:nvSpPr>
          <p:cNvPr id="7" name="TextBox 6">
            <a:hlinkClick r:id="rId3" action="ppaction://hlinksldjump"/>
          </p:cNvPr>
          <p:cNvSpPr txBox="1"/>
          <p:nvPr/>
        </p:nvSpPr>
        <p:spPr>
          <a:xfrm>
            <a:off x="218727" y="1726673"/>
            <a:ext cx="6856005" cy="523220"/>
          </a:xfrm>
          <a:prstGeom prst="rect">
            <a:avLst/>
          </a:prstGeom>
          <a:noFill/>
        </p:spPr>
        <p:txBody>
          <a:bodyPr wrap="square" rtlCol="0">
            <a:spAutoFit/>
          </a:bodyPr>
          <a:lstStyle/>
          <a:p>
            <a:r>
              <a:rPr lang="en-IN" sz="1400" dirty="0">
                <a:solidFill>
                  <a:srgbClr val="C00000"/>
                </a:solidFill>
                <a:cs typeface="Calibri" panose="020F0502020204030204" pitchFamily="34" charset="0"/>
              </a:rPr>
              <a:t>2</a:t>
            </a:r>
            <a:r>
              <a:rPr lang="en-IN" sz="1400" dirty="0">
                <a:solidFill>
                  <a:srgbClr val="C00000"/>
                </a:solidFill>
                <a:cs typeface="Calibri Light" panose="020F0302020204030204" pitchFamily="34" charset="0"/>
              </a:rPr>
              <a:t>. </a:t>
            </a:r>
            <a:r>
              <a:rPr lang="en-IN" sz="1400" b="1" dirty="0">
                <a:solidFill>
                  <a:srgbClr val="C00000"/>
                </a:solidFill>
              </a:rPr>
              <a:t>Amendments……………….…………………………………………………………………….………….……….</a:t>
            </a:r>
            <a:r>
              <a:rPr lang="en-US" sz="1400" dirty="0">
                <a:solidFill>
                  <a:srgbClr val="C00000"/>
                </a:solidFill>
              </a:rPr>
              <a:t>05</a:t>
            </a:r>
          </a:p>
          <a:p>
            <a:pPr algn="r"/>
            <a:r>
              <a:rPr lang="en-US" sz="1400" dirty="0">
                <a:solidFill>
                  <a:srgbClr val="C00000"/>
                </a:solidFill>
                <a:cs typeface="Calibri" panose="020F0502020204030204" pitchFamily="34" charset="0"/>
              </a:rPr>
              <a:t>Mr. Piyush Jain</a:t>
            </a:r>
          </a:p>
        </p:txBody>
      </p:sp>
      <p:sp>
        <p:nvSpPr>
          <p:cNvPr id="10" name="TextBox 9">
            <a:hlinkClick r:id="rId4" action="ppaction://hlinksldjump"/>
          </p:cNvPr>
          <p:cNvSpPr txBox="1"/>
          <p:nvPr/>
        </p:nvSpPr>
        <p:spPr>
          <a:xfrm>
            <a:off x="219937" y="3509668"/>
            <a:ext cx="6958985" cy="523220"/>
          </a:xfrm>
          <a:prstGeom prst="rect">
            <a:avLst/>
          </a:prstGeom>
          <a:noFill/>
        </p:spPr>
        <p:txBody>
          <a:bodyPr wrap="square" rtlCol="0">
            <a:spAutoFit/>
          </a:bodyPr>
          <a:lstStyle/>
          <a:p>
            <a:r>
              <a:rPr lang="en-IN" sz="1400" dirty="0">
                <a:solidFill>
                  <a:srgbClr val="C00000"/>
                </a:solidFill>
                <a:cs typeface="Calibri" panose="020F0502020204030204" pitchFamily="34" charset="0"/>
              </a:rPr>
              <a:t>4. </a:t>
            </a:r>
            <a:r>
              <a:rPr lang="en-IN" sz="1400" b="1" dirty="0">
                <a:solidFill>
                  <a:srgbClr val="C00000"/>
                </a:solidFill>
                <a:cs typeface="Calibri" panose="020F0502020204030204" pitchFamily="34" charset="0"/>
              </a:rPr>
              <a:t>Impact of GST on Textile Industry</a:t>
            </a:r>
            <a:r>
              <a:rPr lang="en-US" sz="1400" b="1" dirty="0">
                <a:solidFill>
                  <a:srgbClr val="C00000"/>
                </a:solidFill>
                <a:cs typeface="Calibri" panose="020F0502020204030204" pitchFamily="34" charset="0"/>
              </a:rPr>
              <a:t>…</a:t>
            </a:r>
            <a:r>
              <a:rPr lang="en-IN" sz="1400" b="1" dirty="0">
                <a:solidFill>
                  <a:srgbClr val="C00000"/>
                </a:solidFill>
                <a:cs typeface="Calibri" panose="020F0502020204030204" pitchFamily="34" charset="0"/>
              </a:rPr>
              <a:t>.…………….…………………………….…..…….……</a:t>
            </a:r>
            <a:r>
              <a:rPr lang="en-US" sz="1400" b="1" kern="1800" dirty="0">
                <a:solidFill>
                  <a:srgbClr val="C00000"/>
                </a:solidFill>
                <a:ea typeface="Times New Roman" panose="02020603050405020304" pitchFamily="18" charset="0"/>
                <a:cs typeface="Times New Roman" panose="02020603050405020304" pitchFamily="18" charset="0"/>
              </a:rPr>
              <a:t>.............</a:t>
            </a:r>
            <a:r>
              <a:rPr lang="en-US" sz="1400" kern="1800" dirty="0">
                <a:solidFill>
                  <a:srgbClr val="C00000"/>
                </a:solidFill>
                <a:ea typeface="Times New Roman" panose="02020603050405020304" pitchFamily="18" charset="0"/>
                <a:cs typeface="Times New Roman" panose="02020603050405020304" pitchFamily="18" charset="0"/>
              </a:rPr>
              <a:t>09</a:t>
            </a:r>
            <a:endParaRPr lang="en-US" sz="1400" dirty="0">
              <a:solidFill>
                <a:srgbClr val="C00000"/>
              </a:solidFill>
            </a:endParaRPr>
          </a:p>
          <a:p>
            <a:pPr algn="r"/>
            <a:r>
              <a:rPr lang="en-US" sz="1400" dirty="0">
                <a:solidFill>
                  <a:srgbClr val="C00000"/>
                </a:solidFill>
                <a:cs typeface="Calibri" panose="020F0502020204030204" pitchFamily="34" charset="0"/>
              </a:rPr>
              <a:t>Mr. Ajit Jain</a:t>
            </a:r>
          </a:p>
        </p:txBody>
      </p:sp>
      <p:sp>
        <p:nvSpPr>
          <p:cNvPr id="11" name="TextBox 10">
            <a:hlinkClick r:id="rId5" action="ppaction://hlinksldjump"/>
          </p:cNvPr>
          <p:cNvSpPr txBox="1"/>
          <p:nvPr/>
        </p:nvSpPr>
        <p:spPr>
          <a:xfrm>
            <a:off x="224900" y="4389464"/>
            <a:ext cx="6886322" cy="523220"/>
          </a:xfrm>
          <a:prstGeom prst="rect">
            <a:avLst/>
          </a:prstGeom>
          <a:noFill/>
        </p:spPr>
        <p:txBody>
          <a:bodyPr wrap="square" rtlCol="0">
            <a:spAutoFit/>
          </a:bodyPr>
          <a:lstStyle/>
          <a:p>
            <a:r>
              <a:rPr lang="en-IN" sz="1400" dirty="0">
                <a:cs typeface="Calibri" panose="020F0502020204030204" pitchFamily="34" charset="0"/>
              </a:rPr>
              <a:t>5.</a:t>
            </a:r>
            <a:r>
              <a:rPr lang="en-US" sz="1400" dirty="0">
                <a:cs typeface="Calibri" panose="020F0502020204030204" pitchFamily="34" charset="0"/>
              </a:rPr>
              <a:t> </a:t>
            </a:r>
            <a:r>
              <a:rPr lang="en-IN" sz="1400" b="1" dirty="0">
                <a:cs typeface="Calibri" panose="020F0502020204030204" pitchFamily="34" charset="0"/>
              </a:rPr>
              <a:t>What is Cyber Crime?...............................................................................…………….</a:t>
            </a:r>
            <a:r>
              <a:rPr lang="en-US" sz="1400" dirty="0"/>
              <a:t>10</a:t>
            </a:r>
          </a:p>
          <a:p>
            <a:pPr algn="r"/>
            <a:r>
              <a:rPr lang="en-US" sz="1400" dirty="0">
                <a:cs typeface="Calibri" panose="020F0502020204030204" pitchFamily="34" charset="0"/>
              </a:rPr>
              <a:t>Mr. Himanshu Mittal</a:t>
            </a:r>
          </a:p>
        </p:txBody>
      </p:sp>
      <p:sp>
        <p:nvSpPr>
          <p:cNvPr id="15" name="TextBox 14"/>
          <p:cNvSpPr txBox="1"/>
          <p:nvPr/>
        </p:nvSpPr>
        <p:spPr>
          <a:xfrm>
            <a:off x="0" y="8002385"/>
            <a:ext cx="7315200" cy="377476"/>
          </a:xfrm>
          <a:prstGeom prst="rect">
            <a:avLst/>
          </a:prstGeom>
          <a:solidFill>
            <a:srgbClr val="112033"/>
          </a:solidFill>
          <a:ln w="25400">
            <a:noFill/>
          </a:ln>
        </p:spPr>
        <p:txBody>
          <a:bodyPr wrap="square" rtlCol="0" anchor="ctr">
            <a:spAutoFit/>
          </a:bodyPr>
          <a:lstStyle/>
          <a:p>
            <a:pPr algn="ctr">
              <a:lnSpc>
                <a:spcPct val="150000"/>
              </a:lnSpc>
            </a:pPr>
            <a:r>
              <a:rPr lang="en-IN" sz="1400" b="1" dirty="0">
                <a:solidFill>
                  <a:schemeClr val="bg1"/>
                </a:solidFill>
                <a:latin typeface="Gill Sans MT" panose="020B0502020104020203" pitchFamily="34" charset="0"/>
              </a:rPr>
              <a:t>Priya Mishra</a:t>
            </a:r>
            <a:r>
              <a:rPr lang="en-IN" sz="1400" dirty="0">
                <a:solidFill>
                  <a:schemeClr val="bg1"/>
                </a:solidFill>
                <a:latin typeface="Gill Sans MT" panose="020B0502020104020203" pitchFamily="34" charset="0"/>
              </a:rPr>
              <a:t>–  Editor, Communicator/ </a:t>
            </a:r>
            <a:r>
              <a:rPr lang="en-IN" sz="1400" b="1" dirty="0">
                <a:solidFill>
                  <a:schemeClr val="bg1"/>
                </a:solidFill>
                <a:latin typeface="Gill Sans MT" panose="020B0502020104020203" pitchFamily="34" charset="0"/>
              </a:rPr>
              <a:t>Nammika Giddi</a:t>
            </a:r>
            <a:r>
              <a:rPr lang="en-IN" sz="1400" dirty="0">
                <a:solidFill>
                  <a:schemeClr val="bg1"/>
                </a:solidFill>
                <a:latin typeface="Gill Sans MT" panose="020B0502020104020203" pitchFamily="34" charset="0"/>
              </a:rPr>
              <a:t> -  Creative &amp; Art work</a:t>
            </a:r>
            <a:endParaRPr lang="en-US" sz="1400" dirty="0">
              <a:solidFill>
                <a:schemeClr val="bg1"/>
              </a:solidFill>
              <a:latin typeface="Gill Sans MT" panose="020B0502020104020203" pitchFamily="34" charset="0"/>
            </a:endParaRPr>
          </a:p>
        </p:txBody>
      </p:sp>
      <p:sp>
        <p:nvSpPr>
          <p:cNvPr id="20" name="TextBox 19">
            <a:hlinkClick r:id="rId6" action="ppaction://hlinksldjump"/>
            <a:extLst>
              <a:ext uri="{FF2B5EF4-FFF2-40B4-BE49-F238E27FC236}">
                <a16:creationId xmlns:a16="http://schemas.microsoft.com/office/drawing/2014/main" xmlns="" id="{1E3A9025-98EA-455E-A94D-B8A4CA77A07A}"/>
              </a:ext>
            </a:extLst>
          </p:cNvPr>
          <p:cNvSpPr txBox="1"/>
          <p:nvPr/>
        </p:nvSpPr>
        <p:spPr>
          <a:xfrm>
            <a:off x="218725" y="2671578"/>
            <a:ext cx="6875093" cy="738664"/>
          </a:xfrm>
          <a:prstGeom prst="rect">
            <a:avLst/>
          </a:prstGeom>
          <a:noFill/>
        </p:spPr>
        <p:txBody>
          <a:bodyPr wrap="square" rtlCol="0">
            <a:spAutoFit/>
          </a:bodyPr>
          <a:lstStyle/>
          <a:p>
            <a:r>
              <a:rPr lang="en-IN" sz="1400" dirty="0">
                <a:cs typeface="Calibri" panose="020F0502020204030204" pitchFamily="34" charset="0"/>
              </a:rPr>
              <a:t>3</a:t>
            </a:r>
            <a:r>
              <a:rPr lang="en-IN" sz="1400" b="1" dirty="0">
                <a:cs typeface="Calibri" panose="020F0502020204030204" pitchFamily="34" charset="0"/>
              </a:rPr>
              <a:t>. Advance Warehouse Management with MS Dynamics Navision……………………………..</a:t>
            </a:r>
            <a:r>
              <a:rPr lang="en-US" sz="1400" dirty="0"/>
              <a:t>07</a:t>
            </a:r>
          </a:p>
          <a:p>
            <a:pPr algn="r"/>
            <a:r>
              <a:rPr lang="en-US" sz="1400" dirty="0">
                <a:cs typeface="Calibri" panose="020F0502020204030204" pitchFamily="34" charset="0"/>
              </a:rPr>
              <a:t>Mr. Vipul Parmar</a:t>
            </a:r>
          </a:p>
          <a:p>
            <a:pPr algn="r"/>
            <a:endParaRPr lang="en-US" sz="1400" dirty="0">
              <a:cs typeface="Calibri" panose="020F0502020204030204" pitchFamily="34" charset="0"/>
            </a:endParaRPr>
          </a:p>
        </p:txBody>
      </p:sp>
      <p:sp>
        <p:nvSpPr>
          <p:cNvPr id="3" name="Slide Number Placeholder 2">
            <a:extLst>
              <a:ext uri="{FF2B5EF4-FFF2-40B4-BE49-F238E27FC236}">
                <a16:creationId xmlns:a16="http://schemas.microsoft.com/office/drawing/2014/main" xmlns="" id="{A80269EB-0C5E-4AD6-8215-450F711AD199}"/>
              </a:ext>
            </a:extLst>
          </p:cNvPr>
          <p:cNvSpPr>
            <a:spLocks noGrp="1"/>
          </p:cNvSpPr>
          <p:nvPr>
            <p:ph type="sldNum" sz="quarter" idx="10"/>
          </p:nvPr>
        </p:nvSpPr>
        <p:spPr/>
        <p:txBody>
          <a:bodyPr/>
          <a:lstStyle/>
          <a:p>
            <a:fld id="{43AEEA89-2D7C-45F9-943A-08EE4DE846AF}" type="slidenum">
              <a:rPr lang="en-IN" smtClean="0"/>
              <a:pPr/>
              <a:t>2</a:t>
            </a:fld>
            <a:endParaRPr lang="en-IN" dirty="0"/>
          </a:p>
        </p:txBody>
      </p:sp>
      <p:sp>
        <p:nvSpPr>
          <p:cNvPr id="18" name="TextBox 17">
            <a:hlinkClick r:id="rId7" action="ppaction://hlinksldjump"/>
            <a:extLst>
              <a:ext uri="{FF2B5EF4-FFF2-40B4-BE49-F238E27FC236}">
                <a16:creationId xmlns:a16="http://schemas.microsoft.com/office/drawing/2014/main" xmlns="" id="{6E96B3F8-B3FE-4B22-A0BD-350B2F317FA8}"/>
              </a:ext>
            </a:extLst>
          </p:cNvPr>
          <p:cNvSpPr txBox="1"/>
          <p:nvPr/>
        </p:nvSpPr>
        <p:spPr>
          <a:xfrm>
            <a:off x="218725" y="5248811"/>
            <a:ext cx="6923260" cy="523220"/>
          </a:xfrm>
          <a:prstGeom prst="rect">
            <a:avLst/>
          </a:prstGeom>
          <a:noFill/>
        </p:spPr>
        <p:txBody>
          <a:bodyPr wrap="square" rtlCol="0">
            <a:spAutoFit/>
          </a:bodyPr>
          <a:lstStyle/>
          <a:p>
            <a:r>
              <a:rPr lang="en-IN" sz="1400" dirty="0">
                <a:solidFill>
                  <a:srgbClr val="C00000"/>
                </a:solidFill>
                <a:cs typeface="Calibri" panose="020F0502020204030204" pitchFamily="34" charset="0"/>
              </a:rPr>
              <a:t>6. </a:t>
            </a:r>
            <a:r>
              <a:rPr lang="en-IN" sz="1400" b="1" dirty="0">
                <a:solidFill>
                  <a:srgbClr val="C00000"/>
                </a:solidFill>
                <a:cs typeface="Calibri" panose="020F0502020204030204" pitchFamily="34" charset="0"/>
              </a:rPr>
              <a:t>Digital World………………………..……………………………………………..………………………..….</a:t>
            </a:r>
            <a:r>
              <a:rPr lang="en-IN" sz="1400" b="1" dirty="0">
                <a:solidFill>
                  <a:srgbClr val="C00000"/>
                </a:solidFill>
              </a:rPr>
              <a:t>…</a:t>
            </a:r>
            <a:r>
              <a:rPr lang="en-US" sz="1400" dirty="0">
                <a:solidFill>
                  <a:srgbClr val="C00000"/>
                </a:solidFill>
              </a:rPr>
              <a:t>12 </a:t>
            </a:r>
          </a:p>
          <a:p>
            <a:pPr algn="r"/>
            <a:r>
              <a:rPr lang="en-US" sz="1400" dirty="0">
                <a:solidFill>
                  <a:srgbClr val="C00000"/>
                </a:solidFill>
                <a:cs typeface="Calibri" panose="020F0502020204030204" pitchFamily="34" charset="0"/>
              </a:rPr>
              <a:t>Ms. Anchal Jaiswal</a:t>
            </a:r>
          </a:p>
        </p:txBody>
      </p:sp>
      <p:sp>
        <p:nvSpPr>
          <p:cNvPr id="2" name="Rectangle 1">
            <a:extLst>
              <a:ext uri="{FF2B5EF4-FFF2-40B4-BE49-F238E27FC236}">
                <a16:creationId xmlns:a16="http://schemas.microsoft.com/office/drawing/2014/main" xmlns="" id="{C247CBAB-031B-4AF3-8C03-35F3D031F6BC}"/>
              </a:ext>
            </a:extLst>
          </p:cNvPr>
          <p:cNvSpPr/>
          <p:nvPr/>
        </p:nvSpPr>
        <p:spPr>
          <a:xfrm>
            <a:off x="3133442" y="190162"/>
            <a:ext cx="1116011" cy="523220"/>
          </a:xfrm>
          <a:prstGeom prst="rect">
            <a:avLst/>
          </a:prstGeom>
        </p:spPr>
        <p:txBody>
          <a:bodyPr wrap="none">
            <a:spAutoFit/>
          </a:bodyPr>
          <a:lstStyle/>
          <a:p>
            <a:pPr algn="ctr"/>
            <a:r>
              <a:rPr lang="en-IN" sz="2800" b="1" dirty="0">
                <a:solidFill>
                  <a:schemeClr val="tx1">
                    <a:lumMod val="65000"/>
                    <a:lumOff val="35000"/>
                  </a:schemeClr>
                </a:solidFill>
              </a:rPr>
              <a:t>INDEX</a:t>
            </a:r>
          </a:p>
        </p:txBody>
      </p:sp>
      <p:sp>
        <p:nvSpPr>
          <p:cNvPr id="16" name="TextBox 15">
            <a:hlinkClick r:id="rId8" action="ppaction://hlinksldjump"/>
            <a:extLst>
              <a:ext uri="{FF2B5EF4-FFF2-40B4-BE49-F238E27FC236}">
                <a16:creationId xmlns:a16="http://schemas.microsoft.com/office/drawing/2014/main" xmlns="" id="{0E117120-BEBC-4F67-86D1-D644B7101A3A}"/>
              </a:ext>
            </a:extLst>
          </p:cNvPr>
          <p:cNvSpPr txBox="1"/>
          <p:nvPr/>
        </p:nvSpPr>
        <p:spPr>
          <a:xfrm>
            <a:off x="218725" y="6200860"/>
            <a:ext cx="6923260" cy="523220"/>
          </a:xfrm>
          <a:prstGeom prst="rect">
            <a:avLst/>
          </a:prstGeom>
          <a:noFill/>
        </p:spPr>
        <p:txBody>
          <a:bodyPr wrap="square" rtlCol="0">
            <a:spAutoFit/>
          </a:bodyPr>
          <a:lstStyle/>
          <a:p>
            <a:r>
              <a:rPr lang="en-IN" sz="1400" dirty="0">
                <a:cs typeface="Calibri" panose="020F0502020204030204" pitchFamily="34" charset="0"/>
              </a:rPr>
              <a:t>7. </a:t>
            </a:r>
            <a:r>
              <a:rPr lang="en-IN" sz="1400" b="1" dirty="0">
                <a:cs typeface="Calibri" panose="020F0502020204030204" pitchFamily="34" charset="0"/>
              </a:rPr>
              <a:t>The Economic Freefall….……………………</a:t>
            </a:r>
            <a:r>
              <a:rPr lang="en-IN" sz="1400" b="1" dirty="0"/>
              <a:t>………………………………..……………….………………</a:t>
            </a:r>
            <a:r>
              <a:rPr lang="en-US" sz="1400" dirty="0"/>
              <a:t>13</a:t>
            </a:r>
          </a:p>
          <a:p>
            <a:pPr algn="r"/>
            <a:r>
              <a:rPr lang="en-US" sz="1400" dirty="0">
                <a:cs typeface="Calibri" panose="020F0502020204030204" pitchFamily="34" charset="0"/>
              </a:rPr>
              <a:t>Mr. Rohan Shah</a:t>
            </a:r>
          </a:p>
        </p:txBody>
      </p:sp>
      <p:sp>
        <p:nvSpPr>
          <p:cNvPr id="6" name="Rectangle: Diagonal Corners Snipped 5">
            <a:extLst>
              <a:ext uri="{FF2B5EF4-FFF2-40B4-BE49-F238E27FC236}">
                <a16:creationId xmlns:a16="http://schemas.microsoft.com/office/drawing/2014/main" xmlns="" id="{D14A2E6E-743C-42E7-917C-C5E3C89C9566}"/>
              </a:ext>
            </a:extLst>
          </p:cNvPr>
          <p:cNvSpPr/>
          <p:nvPr/>
        </p:nvSpPr>
        <p:spPr>
          <a:xfrm>
            <a:off x="171887" y="6936236"/>
            <a:ext cx="6971426" cy="722997"/>
          </a:xfrm>
          <a:prstGeom prst="snip2DiagRect">
            <a:avLst>
              <a:gd name="adj1" fmla="val 0"/>
              <a:gd name="adj2" fmla="val 31029"/>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hlinkClick r:id="rId9" action="ppaction://hlinksldjump"/>
            <a:extLst>
              <a:ext uri="{FF2B5EF4-FFF2-40B4-BE49-F238E27FC236}">
                <a16:creationId xmlns:a16="http://schemas.microsoft.com/office/drawing/2014/main" xmlns="" id="{18118155-79C7-4314-9A41-D397D0A6FDE9}"/>
              </a:ext>
            </a:extLst>
          </p:cNvPr>
          <p:cNvSpPr txBox="1"/>
          <p:nvPr/>
        </p:nvSpPr>
        <p:spPr>
          <a:xfrm>
            <a:off x="220053" y="7110655"/>
            <a:ext cx="6923260" cy="523220"/>
          </a:xfrm>
          <a:prstGeom prst="rect">
            <a:avLst/>
          </a:prstGeom>
          <a:noFill/>
        </p:spPr>
        <p:txBody>
          <a:bodyPr wrap="square" rtlCol="0">
            <a:spAutoFit/>
          </a:bodyPr>
          <a:lstStyle/>
          <a:p>
            <a:r>
              <a:rPr lang="en-IN" sz="1400" dirty="0">
                <a:solidFill>
                  <a:srgbClr val="C00000"/>
                </a:solidFill>
                <a:cs typeface="Calibri" panose="020F0502020204030204" pitchFamily="34" charset="0"/>
              </a:rPr>
              <a:t>8. </a:t>
            </a:r>
            <a:r>
              <a:rPr lang="en-IN" sz="1400" b="1" dirty="0">
                <a:solidFill>
                  <a:srgbClr val="C00000"/>
                </a:solidFill>
                <a:cs typeface="Calibri" panose="020F0502020204030204" pitchFamily="34" charset="0"/>
              </a:rPr>
              <a:t>Moments to Celebrate………….……………………………………………..………………………..….</a:t>
            </a:r>
            <a:r>
              <a:rPr lang="en-IN" sz="1400" b="1" dirty="0">
                <a:solidFill>
                  <a:srgbClr val="C00000"/>
                </a:solidFill>
              </a:rPr>
              <a:t>…</a:t>
            </a:r>
            <a:r>
              <a:rPr lang="en-US" sz="1400" dirty="0">
                <a:solidFill>
                  <a:srgbClr val="C00000"/>
                </a:solidFill>
              </a:rPr>
              <a:t>15 </a:t>
            </a:r>
          </a:p>
          <a:p>
            <a:pPr algn="r"/>
            <a:r>
              <a:rPr lang="en-US" sz="1400" dirty="0">
                <a:solidFill>
                  <a:srgbClr val="C00000"/>
                </a:solidFill>
                <a:cs typeface="Calibri" panose="020F0502020204030204" pitchFamily="34" charset="0"/>
              </a:rPr>
              <a:t>Ms. Anjali Singh</a:t>
            </a:r>
          </a:p>
        </p:txBody>
      </p:sp>
    </p:spTree>
    <p:extLst>
      <p:ext uri="{BB962C8B-B14F-4D97-AF65-F5344CB8AC3E}">
        <p14:creationId xmlns:p14="http://schemas.microsoft.com/office/powerpoint/2010/main" val="231336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790" y="304032"/>
            <a:ext cx="3101339" cy="338554"/>
          </a:xfrm>
          <a:prstGeom prst="rect">
            <a:avLst/>
          </a:prstGeom>
          <a:noFill/>
        </p:spPr>
        <p:txBody>
          <a:bodyPr wrap="square" rtlCol="0">
            <a:spAutoFit/>
          </a:bodyPr>
          <a:lstStyle/>
          <a:p>
            <a:r>
              <a:rPr lang="en-US" sz="1600" b="1" dirty="0">
                <a:solidFill>
                  <a:srgbClr val="C00000"/>
                </a:solidFill>
                <a:cs typeface="Calibri" panose="020F0502020204030204" pitchFamily="34" charset="0"/>
              </a:rPr>
              <a:t>Editorial</a:t>
            </a:r>
          </a:p>
        </p:txBody>
      </p:sp>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3</a:t>
            </a:fld>
            <a:endParaRPr lang="en-IN" dirty="0"/>
          </a:p>
        </p:txBody>
      </p:sp>
      <p:sp>
        <p:nvSpPr>
          <p:cNvPr id="13" name="TextBox 12">
            <a:extLst>
              <a:ext uri="{FF2B5EF4-FFF2-40B4-BE49-F238E27FC236}">
                <a16:creationId xmlns:a16="http://schemas.microsoft.com/office/drawing/2014/main" xmlns="" id="{3BE8607D-5D7E-4D6B-BE02-7FAF18E5559A}"/>
              </a:ext>
            </a:extLst>
          </p:cNvPr>
          <p:cNvSpPr txBox="1"/>
          <p:nvPr/>
        </p:nvSpPr>
        <p:spPr>
          <a:xfrm>
            <a:off x="2507193" y="2338946"/>
            <a:ext cx="2300814" cy="6319935"/>
          </a:xfrm>
          <a:prstGeom prst="rect">
            <a:avLst/>
          </a:prstGeom>
          <a:noFill/>
        </p:spPr>
        <p:txBody>
          <a:bodyPr wrap="square">
            <a:spAutoFit/>
          </a:bodyPr>
          <a:lstStyle/>
          <a:p>
            <a:pPr algn="just" fontAlgn="base">
              <a:lnSpc>
                <a:spcPct val="107000"/>
              </a:lnSpc>
              <a:spcAft>
                <a:spcPts val="800"/>
              </a:spcAft>
            </a:pPr>
            <a:r>
              <a:rPr lang="en-IN" sz="1200" dirty="0">
                <a:effectLst/>
                <a:ea typeface="Calibri" panose="020F0502020204030204" pitchFamily="34" charset="0"/>
                <a:cs typeface="Calibri" panose="020F0502020204030204" pitchFamily="34" charset="0"/>
              </a:rPr>
              <a:t>the fraudulent interception of an email.</a:t>
            </a:r>
          </a:p>
          <a:p>
            <a:pPr algn="just" fontAlgn="base">
              <a:lnSpc>
                <a:spcPct val="107000"/>
              </a:lnSpc>
              <a:spcAft>
                <a:spcPts val="800"/>
              </a:spcAft>
            </a:pPr>
            <a:r>
              <a:rPr lang="en-IN" sz="1200" dirty="0">
                <a:effectLst/>
                <a:ea typeface="Calibri" panose="020F0502020204030204" pitchFamily="34" charset="0"/>
                <a:cs typeface="Mangal" panose="02040503050203030202" pitchFamily="18" charset="0"/>
              </a:rPr>
              <a:t>The cybercriminals intercepted an email request made by a vendor to release the outstanding dues. The mail contained information like the invoice number, the date, the value, the name of co Ordinator. The cybercriminals used this information and requested the targeted client through a similar email ID (e.g. rahil.motta@gmail.com used in place of rahil.mota@gmail.com) to change certain details including the bank account details.</a:t>
            </a:r>
          </a:p>
          <a:p>
            <a:pPr algn="just" fontAlgn="base">
              <a:lnSpc>
                <a:spcPct val="107000"/>
              </a:lnSpc>
              <a:spcAft>
                <a:spcPts val="800"/>
              </a:spcAft>
            </a:pPr>
            <a:r>
              <a:rPr lang="en-IN" sz="1200" dirty="0">
                <a:effectLst/>
                <a:ea typeface="Calibri" panose="020F0502020204030204" pitchFamily="34" charset="0"/>
                <a:cs typeface="Mangal" panose="02040503050203030202" pitchFamily="18" charset="0"/>
              </a:rPr>
              <a:t>The set of processes and the controls were bypassed due to the practical difficulties in pandemic time as well as the lenient approach in acceptance of data without validating the facts. Since the payment was due and it appeared to have received from a legitimate source the payment got processed.</a:t>
            </a:r>
          </a:p>
          <a:p>
            <a:pPr algn="just" fontAlgn="base">
              <a:lnSpc>
                <a:spcPct val="107000"/>
              </a:lnSpc>
              <a:spcAft>
                <a:spcPts val="800"/>
              </a:spcAft>
            </a:pPr>
            <a:r>
              <a:rPr lang="en-IN" sz="1200" dirty="0">
                <a:effectLst/>
                <a:ea typeface="Calibri" panose="020F0502020204030204" pitchFamily="34" charset="0"/>
                <a:cs typeface="Mangal" panose="02040503050203030202" pitchFamily="18" charset="0"/>
              </a:rPr>
              <a:t>Coincidently, one of the employees from the target company happened to talk to the vendor on the next day morning. </a:t>
            </a:r>
          </a:p>
        </p:txBody>
      </p:sp>
      <p:sp>
        <p:nvSpPr>
          <p:cNvPr id="16" name="TextBox 15">
            <a:extLst>
              <a:ext uri="{FF2B5EF4-FFF2-40B4-BE49-F238E27FC236}">
                <a16:creationId xmlns:a16="http://schemas.microsoft.com/office/drawing/2014/main" xmlns="" id="{415FD3AB-9EEE-46AC-BA8A-C01EF37D671F}"/>
              </a:ext>
            </a:extLst>
          </p:cNvPr>
          <p:cNvSpPr txBox="1"/>
          <p:nvPr/>
        </p:nvSpPr>
        <p:spPr>
          <a:xfrm>
            <a:off x="4874223" y="798056"/>
            <a:ext cx="2309042" cy="8201091"/>
          </a:xfrm>
          <a:prstGeom prst="rect">
            <a:avLst/>
          </a:prstGeom>
          <a:noFill/>
        </p:spPr>
        <p:txBody>
          <a:bodyPr wrap="square">
            <a:spAutoFit/>
          </a:bodyPr>
          <a:lstStyle/>
          <a:p>
            <a:pPr algn="just" fontAlgn="base">
              <a:lnSpc>
                <a:spcPct val="107000"/>
              </a:lnSpc>
              <a:spcAft>
                <a:spcPts val="800"/>
              </a:spcAft>
            </a:pPr>
            <a:r>
              <a:rPr lang="en-IN" sz="1200" dirty="0">
                <a:solidFill>
                  <a:srgbClr val="FF0000"/>
                </a:solidFill>
                <a:effectLst/>
                <a:ea typeface="Calibri" panose="020F0502020204030204" pitchFamily="34" charset="0"/>
                <a:cs typeface="Mangal" panose="02040503050203030202" pitchFamily="18" charset="0"/>
              </a:rPr>
              <a:t>During the discussion, the vendor requested to release his pending dues. Fortunately, the employee spoke to the accounts team and was taken to a surprise when heard that the payment was already released.</a:t>
            </a:r>
          </a:p>
          <a:p>
            <a:pPr algn="just" fontAlgn="base">
              <a:lnSpc>
                <a:spcPct val="107000"/>
              </a:lnSpc>
              <a:spcAft>
                <a:spcPts val="800"/>
              </a:spcAft>
            </a:pPr>
            <a:r>
              <a:rPr lang="en-IN" sz="1200" dirty="0">
                <a:solidFill>
                  <a:srgbClr val="FF0000"/>
                </a:solidFill>
                <a:effectLst/>
                <a:ea typeface="Calibri" panose="020F0502020204030204" pitchFamily="34" charset="0"/>
                <a:cs typeface="Mangal" panose="02040503050203030202" pitchFamily="18" charset="0"/>
              </a:rPr>
              <a:t>Though the employee could have assumed that the vendor may not have checked bank details so early in the morning and will know once see it during the day. But he chose to call the vendor immediately. The details of the transaction were shared with the vendor and in a couple of hours, the victim company learned about being defrauded.</a:t>
            </a:r>
          </a:p>
          <a:p>
            <a:pPr algn="just" fontAlgn="base">
              <a:lnSpc>
                <a:spcPct val="107000"/>
              </a:lnSpc>
              <a:spcAft>
                <a:spcPts val="800"/>
              </a:spcAft>
            </a:pPr>
            <a:r>
              <a:rPr lang="en-IN" sz="1200" dirty="0">
                <a:solidFill>
                  <a:srgbClr val="FF0000"/>
                </a:solidFill>
                <a:effectLst/>
                <a:ea typeface="Calibri" panose="020F0502020204030204" pitchFamily="34" charset="0"/>
                <a:cs typeface="Mangal" panose="02040503050203030202" pitchFamily="18" charset="0"/>
              </a:rPr>
              <a:t>‘A stitch in time saves nine’. Without wasting a single moment, the legal and investigation team started working in tandem. Believe me, a good amount of support and response was received from the police cyber-crime department and the bank where money was transferred. </a:t>
            </a:r>
          </a:p>
          <a:p>
            <a:pPr algn="just" fontAlgn="base">
              <a:lnSpc>
                <a:spcPct val="107000"/>
              </a:lnSpc>
              <a:spcAft>
                <a:spcPts val="800"/>
              </a:spcAft>
            </a:pPr>
            <a:r>
              <a:rPr lang="en-IN" sz="1200" dirty="0">
                <a:solidFill>
                  <a:srgbClr val="FF0000"/>
                </a:solidFill>
                <a:effectLst/>
                <a:ea typeface="Calibri" panose="020F0502020204030204" pitchFamily="34" charset="0"/>
                <a:cs typeface="Mangal" panose="02040503050203030202" pitchFamily="18" charset="0"/>
              </a:rPr>
              <a:t>As if the money was destined to come back to the owner, the series of important steps happened on the same day. Two major steps of filing of police complaint and freezing the account of a cybercriminal happened on the same day. The case went on for a month until the amount was restored in the account of the owner. </a:t>
            </a:r>
          </a:p>
          <a:p>
            <a:pPr algn="just" fontAlgn="base">
              <a:lnSpc>
                <a:spcPct val="107000"/>
              </a:lnSpc>
              <a:spcAft>
                <a:spcPts val="800"/>
              </a:spcAft>
            </a:pPr>
            <a:endParaRPr lang="en-IN" sz="1200" dirty="0">
              <a:solidFill>
                <a:srgbClr val="FF0000"/>
              </a:solidFill>
              <a:effectLst/>
              <a:ea typeface="Calibri" panose="020F0502020204030204" pitchFamily="34" charset="0"/>
              <a:cs typeface="Mangal" panose="02040503050203030202" pitchFamily="18" charset="0"/>
            </a:endParaRPr>
          </a:p>
        </p:txBody>
      </p:sp>
      <p:sp>
        <p:nvSpPr>
          <p:cNvPr id="12" name="TextBox 11">
            <a:extLst>
              <a:ext uri="{FF2B5EF4-FFF2-40B4-BE49-F238E27FC236}">
                <a16:creationId xmlns:a16="http://schemas.microsoft.com/office/drawing/2014/main" xmlns="" id="{D6677A38-37B5-40E4-8FF2-47B6F226112C}"/>
              </a:ext>
            </a:extLst>
          </p:cNvPr>
          <p:cNvSpPr txBox="1"/>
          <p:nvPr/>
        </p:nvSpPr>
        <p:spPr>
          <a:xfrm>
            <a:off x="212126" y="798056"/>
            <a:ext cx="2228851" cy="7706982"/>
          </a:xfrm>
          <a:prstGeom prst="rect">
            <a:avLst/>
          </a:prstGeom>
          <a:noFill/>
        </p:spPr>
        <p:txBody>
          <a:bodyPr wrap="square">
            <a:spAutoFit/>
          </a:bodyPr>
          <a:lstStyle/>
          <a:p>
            <a:pPr algn="just">
              <a:lnSpc>
                <a:spcPct val="107000"/>
              </a:lnSpc>
              <a:spcAft>
                <a:spcPts val="800"/>
              </a:spcAft>
            </a:pPr>
            <a:r>
              <a:rPr lang="en-IN" sz="1800" b="1" dirty="0">
                <a:solidFill>
                  <a:srgbClr val="FF0000"/>
                </a:solidFill>
                <a:effectLst/>
                <a:ea typeface="Calibri" panose="020F0502020204030204" pitchFamily="34" charset="0"/>
                <a:cs typeface="Calibri" panose="020F0502020204030204" pitchFamily="34" charset="0"/>
              </a:rPr>
              <a:t>H</a:t>
            </a:r>
            <a:r>
              <a:rPr lang="en-IN" sz="1200" dirty="0">
                <a:solidFill>
                  <a:srgbClr val="FF0000"/>
                </a:solidFill>
                <a:effectLst/>
                <a:ea typeface="Calibri" panose="020F0502020204030204" pitchFamily="34" charset="0"/>
                <a:cs typeface="Calibri" panose="020F0502020204030204" pitchFamily="34" charset="0"/>
              </a:rPr>
              <a:t>ello Friends, I am sure you all doing fine. As time is heading, we all are coming out of the so-called fear of COVID 19. I am sure everyone will have their thoughts on it. In my opinion, today we all are witnessing the number of COVID patients are declining and the rate at which people are recovering is good.</a:t>
            </a:r>
          </a:p>
          <a:p>
            <a:pPr algn="just">
              <a:lnSpc>
                <a:spcPct val="107000"/>
              </a:lnSpc>
              <a:spcAft>
                <a:spcPts val="800"/>
              </a:spcAft>
            </a:pPr>
            <a:r>
              <a:rPr lang="en-IN" sz="1200" dirty="0">
                <a:solidFill>
                  <a:srgbClr val="FF0000"/>
                </a:solidFill>
                <a:effectLst/>
                <a:ea typeface="Calibri" panose="020F0502020204030204" pitchFamily="34" charset="0"/>
                <a:cs typeface="Calibri" panose="020F0502020204030204" pitchFamily="34" charset="0"/>
              </a:rPr>
              <a:t>We all are hopeful that by this Diwali the things will be back on to the track and we all must roll our sleeves to get accustomed to working under the new normal.</a:t>
            </a:r>
          </a:p>
          <a:p>
            <a:pPr algn="just">
              <a:lnSpc>
                <a:spcPct val="107000"/>
              </a:lnSpc>
              <a:spcAft>
                <a:spcPts val="800"/>
              </a:spcAft>
            </a:pPr>
            <a:r>
              <a:rPr lang="en-IN" sz="1200" dirty="0">
                <a:solidFill>
                  <a:srgbClr val="FF0000"/>
                </a:solidFill>
                <a:effectLst/>
                <a:ea typeface="Calibri" panose="020F0502020204030204" pitchFamily="34" charset="0"/>
                <a:cs typeface="Calibri" panose="020F0502020204030204" pitchFamily="34" charset="0"/>
              </a:rPr>
              <a:t>During these pandemic times when everyone is worried about their wealth, there are species busy in increasing their wealth exponentially. I am sure you all must be eager to know about them and at once must have thought of exploring this opportunity.</a:t>
            </a:r>
          </a:p>
          <a:p>
            <a:pPr algn="just">
              <a:lnSpc>
                <a:spcPct val="107000"/>
              </a:lnSpc>
              <a:spcAft>
                <a:spcPts val="800"/>
              </a:spcAft>
            </a:pPr>
            <a:r>
              <a:rPr lang="en-IN" sz="1200" dirty="0">
                <a:solidFill>
                  <a:srgbClr val="FF0000"/>
                </a:solidFill>
                <a:effectLst/>
                <a:ea typeface="Calibri" panose="020F0502020204030204" pitchFamily="34" charset="0"/>
                <a:cs typeface="Calibri" panose="020F0502020204030204" pitchFamily="34" charset="0"/>
              </a:rPr>
              <a:t>Friends, I am talking about Cyber Criminals and I want you all to think about them. Think about how to catch them? “Where there is a will there is a way”. I would like to share my recent Anubhav along with a few practical tips to tackle such cybercrime.</a:t>
            </a:r>
          </a:p>
          <a:p>
            <a:pPr algn="just">
              <a:lnSpc>
                <a:spcPct val="107000"/>
              </a:lnSpc>
              <a:spcAft>
                <a:spcPts val="800"/>
              </a:spcAft>
            </a:pPr>
            <a:r>
              <a:rPr lang="en-IN" sz="1200" dirty="0">
                <a:solidFill>
                  <a:srgbClr val="FF0000"/>
                </a:solidFill>
                <a:effectLst/>
                <a:ea typeface="Calibri" panose="020F0502020204030204" pitchFamily="34" charset="0"/>
                <a:cs typeface="Calibri" panose="020F0502020204030204" pitchFamily="34" charset="0"/>
              </a:rPr>
              <a:t>In the recent past, we encountered a situation that leads to monetary loss due to</a:t>
            </a:r>
          </a:p>
        </p:txBody>
      </p:sp>
      <p:pic>
        <p:nvPicPr>
          <p:cNvPr id="1026" name="Picture 2" descr="Heads Up: Cybercrime Is a Business">
            <a:extLst>
              <a:ext uri="{FF2B5EF4-FFF2-40B4-BE49-F238E27FC236}">
                <a16:creationId xmlns:a16="http://schemas.microsoft.com/office/drawing/2014/main" xmlns="" id="{F6F5C42A-0A63-4822-BD5D-A789EAD491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41"/>
          <a:stretch/>
        </p:blipFill>
        <p:spPr bwMode="auto">
          <a:xfrm>
            <a:off x="2548809" y="937260"/>
            <a:ext cx="2259198" cy="140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28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790" y="304032"/>
            <a:ext cx="3101339" cy="338554"/>
          </a:xfrm>
          <a:prstGeom prst="rect">
            <a:avLst/>
          </a:prstGeom>
          <a:noFill/>
        </p:spPr>
        <p:txBody>
          <a:bodyPr wrap="square" rtlCol="0">
            <a:spAutoFit/>
          </a:bodyPr>
          <a:lstStyle/>
          <a:p>
            <a:r>
              <a:rPr lang="en-US" sz="1600" b="1" dirty="0">
                <a:solidFill>
                  <a:srgbClr val="C00000"/>
                </a:solidFill>
                <a:cs typeface="Calibri" panose="020F0502020204030204" pitchFamily="34" charset="0"/>
              </a:rPr>
              <a:t>Editorial</a:t>
            </a:r>
          </a:p>
        </p:txBody>
      </p:sp>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4</a:t>
            </a:fld>
            <a:endParaRPr lang="en-IN" dirty="0"/>
          </a:p>
        </p:txBody>
      </p:sp>
      <p:sp>
        <p:nvSpPr>
          <p:cNvPr id="13" name="TextBox 12">
            <a:extLst>
              <a:ext uri="{FF2B5EF4-FFF2-40B4-BE49-F238E27FC236}">
                <a16:creationId xmlns:a16="http://schemas.microsoft.com/office/drawing/2014/main" xmlns="" id="{FE6CB63F-FA20-442D-8DB6-7F450DBCB465}"/>
              </a:ext>
            </a:extLst>
          </p:cNvPr>
          <p:cNvSpPr txBox="1"/>
          <p:nvPr/>
        </p:nvSpPr>
        <p:spPr>
          <a:xfrm>
            <a:off x="228948" y="818777"/>
            <a:ext cx="6709062" cy="461665"/>
          </a:xfrm>
          <a:prstGeom prst="rect">
            <a:avLst/>
          </a:prstGeom>
          <a:noFill/>
        </p:spPr>
        <p:txBody>
          <a:bodyPr wrap="square">
            <a:spAutoFit/>
          </a:bodyPr>
          <a:lstStyle/>
          <a:p>
            <a:pPr algn="just" fontAlgn="base"/>
            <a:r>
              <a:rPr lang="en-IN" sz="1200" dirty="0">
                <a:solidFill>
                  <a:srgbClr val="FF0000"/>
                </a:solidFill>
                <a:effectLst/>
                <a:ea typeface="Times New Roman" panose="02020603050405020304" pitchFamily="18" charset="0"/>
              </a:rPr>
              <a:t>Some of the steps one can follow in such situations are as under:</a:t>
            </a:r>
          </a:p>
          <a:p>
            <a:pPr algn="just" fontAlgn="base"/>
            <a:endParaRPr lang="en-IN" sz="1200" dirty="0">
              <a:solidFill>
                <a:srgbClr val="FF0000"/>
              </a:solidFill>
              <a:effectLst/>
              <a:ea typeface="Times New Roman" panose="02020603050405020304" pitchFamily="18" charset="0"/>
            </a:endParaRPr>
          </a:p>
        </p:txBody>
      </p:sp>
      <p:sp>
        <p:nvSpPr>
          <p:cNvPr id="2" name="Rectangle 28">
            <a:extLst>
              <a:ext uri="{FF2B5EF4-FFF2-40B4-BE49-F238E27FC236}">
                <a16:creationId xmlns:a16="http://schemas.microsoft.com/office/drawing/2014/main" xmlns="" id="{78C3E38D-4532-46B3-9B13-4D103547BEE6}"/>
              </a:ext>
            </a:extLst>
          </p:cNvPr>
          <p:cNvSpPr>
            <a:spLocks noChangeArrowheads="1"/>
          </p:cNvSpPr>
          <p:nvPr/>
        </p:nvSpPr>
        <p:spPr bwMode="auto">
          <a:xfrm>
            <a:off x="842358" y="1054074"/>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Step 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xmlns="" id="{7E3B0055-164E-40DC-AB5A-2126B9423E12}"/>
              </a:ext>
            </a:extLst>
          </p:cNvPr>
          <p:cNvSpPr>
            <a:spLocks noChangeArrowheads="1"/>
          </p:cNvSpPr>
          <p:nvPr/>
        </p:nvSpPr>
        <p:spPr bwMode="auto">
          <a:xfrm>
            <a:off x="2532728" y="1049609"/>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Step 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6">
            <a:extLst>
              <a:ext uri="{FF2B5EF4-FFF2-40B4-BE49-F238E27FC236}">
                <a16:creationId xmlns:a16="http://schemas.microsoft.com/office/drawing/2014/main" xmlns="" id="{8AFC55F0-9989-4096-9E7C-42FAFF87B942}"/>
              </a:ext>
            </a:extLst>
          </p:cNvPr>
          <p:cNvSpPr>
            <a:spLocks noChangeArrowheads="1"/>
          </p:cNvSpPr>
          <p:nvPr/>
        </p:nvSpPr>
        <p:spPr bwMode="auto">
          <a:xfrm>
            <a:off x="4020474" y="1130861"/>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Step 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21">
            <a:extLst>
              <a:ext uri="{FF2B5EF4-FFF2-40B4-BE49-F238E27FC236}">
                <a16:creationId xmlns:a16="http://schemas.microsoft.com/office/drawing/2014/main" xmlns="" id="{22DACC3E-2F0C-4E1D-8C09-DB20F226FA8D}"/>
              </a:ext>
            </a:extLst>
          </p:cNvPr>
          <p:cNvSpPr>
            <a:spLocks noChangeArrowheads="1"/>
          </p:cNvSpPr>
          <p:nvPr/>
        </p:nvSpPr>
        <p:spPr bwMode="auto">
          <a:xfrm>
            <a:off x="5508220" y="1049609"/>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angal" panose="02040503050203030202" pitchFamily="18" charset="0"/>
              </a:rPr>
              <a:t>Step 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Diagram 13">
            <a:extLst>
              <a:ext uri="{FF2B5EF4-FFF2-40B4-BE49-F238E27FC236}">
                <a16:creationId xmlns:a16="http://schemas.microsoft.com/office/drawing/2014/main" xmlns="" id="{7D9F5C78-E7E5-4D72-BAAC-E28C6E4CB9C8}"/>
              </a:ext>
            </a:extLst>
          </p:cNvPr>
          <p:cNvGraphicFramePr/>
          <p:nvPr>
            <p:extLst>
              <p:ext uri="{D42A27DB-BD31-4B8C-83A1-F6EECF244321}">
                <p14:modId xmlns:p14="http://schemas.microsoft.com/office/powerpoint/2010/main" val="2856564746"/>
              </p:ext>
            </p:extLst>
          </p:nvPr>
        </p:nvGraphicFramePr>
        <p:xfrm>
          <a:off x="379760" y="1390015"/>
          <a:ext cx="6558249" cy="827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xmlns="" id="{D2FCA702-01B8-49F6-848F-2F570513D790}"/>
              </a:ext>
            </a:extLst>
          </p:cNvPr>
          <p:cNvSpPr txBox="1"/>
          <p:nvPr/>
        </p:nvSpPr>
        <p:spPr>
          <a:xfrm>
            <a:off x="228948" y="2275548"/>
            <a:ext cx="6962428" cy="1286955"/>
          </a:xfrm>
          <a:prstGeom prst="rect">
            <a:avLst/>
          </a:prstGeom>
          <a:noFill/>
        </p:spPr>
        <p:txBody>
          <a:bodyPr wrap="square">
            <a:spAutoFit/>
          </a:bodyPr>
          <a:lstStyle/>
          <a:p>
            <a:pPr algn="just">
              <a:lnSpc>
                <a:spcPct val="120000"/>
              </a:lnSpc>
              <a:spcAft>
                <a:spcPts val="800"/>
              </a:spcAft>
            </a:pPr>
            <a:r>
              <a:rPr lang="en-IN" sz="1200" dirty="0">
                <a:solidFill>
                  <a:srgbClr val="333333"/>
                </a:solidFill>
                <a:effectLst/>
                <a:latin typeface="Arial" panose="020B0604020202020204" pitchFamily="34" charset="0"/>
                <a:ea typeface="Times New Roman" panose="02020603050405020304" pitchFamily="18" charset="0"/>
                <a:cs typeface="Mangal" panose="02040503050203030202" pitchFamily="18" charset="0"/>
              </a:rPr>
              <a:t>A detailed procedure is required to carry out under each of the steps. For example, during the phase of evidence collection, precautions must be taken to preserve the validity of data. The compliance process required under the relevant act/laws needs to adhere to the admissibility of evidence.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20000"/>
              </a:lnSpc>
              <a:spcAft>
                <a:spcPts val="800"/>
              </a:spcAft>
            </a:pPr>
            <a:r>
              <a:rPr lang="en-IN" sz="1200" dirty="0">
                <a:solidFill>
                  <a:srgbClr val="333333"/>
                </a:solidFill>
                <a:effectLst/>
                <a:latin typeface="Arial" panose="020B0604020202020204" pitchFamily="34" charset="0"/>
                <a:ea typeface="Times New Roman" panose="02020603050405020304" pitchFamily="18" charset="0"/>
                <a:cs typeface="Mangal" panose="02040503050203030202" pitchFamily="18" charset="0"/>
              </a:rPr>
              <a:t>We can lodge an online complaint at </a:t>
            </a:r>
            <a:r>
              <a:rPr lang="en-IN" sz="1200" u="sng" dirty="0">
                <a:solidFill>
                  <a:srgbClr val="0000FF"/>
                </a:solidFill>
                <a:effectLst/>
                <a:latin typeface="Calibri" panose="020F0502020204030204" pitchFamily="34" charset="0"/>
                <a:ea typeface="Calibri" panose="020F0502020204030204" pitchFamily="34" charset="0"/>
                <a:cs typeface="Mangal" panose="02040503050203030202" pitchFamily="18" charset="0"/>
                <a:hlinkClick r:id="rId8"/>
              </a:rPr>
              <a:t>https://www.cybercomplaint.in/</a:t>
            </a:r>
            <a:r>
              <a:rPr lang="en-IN" sz="1200" dirty="0">
                <a:effectLst/>
                <a:latin typeface="Calibri" panose="020F0502020204030204" pitchFamily="34" charset="0"/>
                <a:ea typeface="Calibri" panose="020F0502020204030204" pitchFamily="34" charset="0"/>
                <a:cs typeface="Mangal" panose="02040503050203030202" pitchFamily="18" charset="0"/>
              </a:rPr>
              <a:t>. </a:t>
            </a:r>
            <a:r>
              <a:rPr lang="en-IN" sz="1200" dirty="0">
                <a:solidFill>
                  <a:srgbClr val="333333"/>
                </a:solidFill>
                <a:effectLst/>
                <a:latin typeface="Arial" panose="020B0604020202020204" pitchFamily="34" charset="0"/>
                <a:ea typeface="Times New Roman" panose="02020603050405020304" pitchFamily="18" charset="0"/>
                <a:cs typeface="Mangal" panose="02040503050203030202" pitchFamily="18" charset="0"/>
              </a:rPr>
              <a:t>The crimes have been broadly segregated under four heads mentioned as under.</a:t>
            </a:r>
            <a:endParaRPr lang="en-IN" sz="12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16" name="Picture 15">
            <a:extLst>
              <a:ext uri="{FF2B5EF4-FFF2-40B4-BE49-F238E27FC236}">
                <a16:creationId xmlns:a16="http://schemas.microsoft.com/office/drawing/2014/main" xmlns="" id="{185F2E52-1F0E-4812-A259-8FC94F5DD50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91845" y="3550628"/>
            <a:ext cx="5731510" cy="3007360"/>
          </a:xfrm>
          <a:prstGeom prst="rect">
            <a:avLst/>
          </a:prstGeom>
          <a:noFill/>
          <a:ln>
            <a:noFill/>
          </a:ln>
        </p:spPr>
      </p:pic>
      <p:sp>
        <p:nvSpPr>
          <p:cNvPr id="18" name="TextBox 17">
            <a:extLst>
              <a:ext uri="{FF2B5EF4-FFF2-40B4-BE49-F238E27FC236}">
                <a16:creationId xmlns:a16="http://schemas.microsoft.com/office/drawing/2014/main" xmlns="" id="{4056BA27-D78F-41E3-B735-79FB29ED3B38}"/>
              </a:ext>
            </a:extLst>
          </p:cNvPr>
          <p:cNvSpPr txBox="1"/>
          <p:nvPr/>
        </p:nvSpPr>
        <p:spPr>
          <a:xfrm>
            <a:off x="225136" y="6610290"/>
            <a:ext cx="6962428" cy="1871731"/>
          </a:xfrm>
          <a:prstGeom prst="rect">
            <a:avLst/>
          </a:prstGeom>
          <a:solidFill>
            <a:schemeClr val="bg1">
              <a:lumMod val="95000"/>
            </a:schemeClr>
          </a:solidFill>
        </p:spPr>
        <p:txBody>
          <a:bodyPr wrap="square">
            <a:spAutoFit/>
          </a:bodyPr>
          <a:lstStyle/>
          <a:p>
            <a:pPr algn="just">
              <a:lnSpc>
                <a:spcPct val="107000"/>
              </a:lnSpc>
              <a:spcAft>
                <a:spcPts val="800"/>
              </a:spcAft>
            </a:pPr>
            <a:r>
              <a:rPr lang="en-IN" sz="1200" dirty="0">
                <a:solidFill>
                  <a:srgbClr val="333333"/>
                </a:solidFill>
                <a:latin typeface="Arial" panose="020B0604020202020204" pitchFamily="34" charset="0"/>
                <a:cs typeface="Mangal" panose="02040503050203030202" pitchFamily="18" charset="0"/>
              </a:rPr>
              <a:t>At once I wish none of us to fall into any trouble to opt for cyber police assistance. In current changing </a:t>
            </a:r>
            <a:r>
              <a:rPr lang="en-IN" sz="1200" dirty="0" smtClean="0">
                <a:solidFill>
                  <a:srgbClr val="333333"/>
                </a:solidFill>
                <a:latin typeface="Arial" panose="020B0604020202020204" pitchFamily="34" charset="0"/>
                <a:cs typeface="Mangal" panose="02040503050203030202" pitchFamily="18" charset="0"/>
              </a:rPr>
              <a:t>scenario </a:t>
            </a:r>
            <a:r>
              <a:rPr lang="en-IN" sz="1200" dirty="0">
                <a:solidFill>
                  <a:srgbClr val="333333"/>
                </a:solidFill>
                <a:latin typeface="Arial" panose="020B0604020202020204" pitchFamily="34" charset="0"/>
                <a:cs typeface="Mangal" panose="02040503050203030202" pitchFamily="18" charset="0"/>
              </a:rPr>
              <a:t>of new normal, if we encounter such trouble, we all must fight back for justice. </a:t>
            </a:r>
          </a:p>
          <a:p>
            <a:pPr algn="just">
              <a:lnSpc>
                <a:spcPct val="107000"/>
              </a:lnSpc>
              <a:spcAft>
                <a:spcPts val="800"/>
              </a:spcAft>
            </a:pPr>
            <a:r>
              <a:rPr lang="en-IN" sz="1200" dirty="0">
                <a:solidFill>
                  <a:srgbClr val="333333"/>
                </a:solidFill>
                <a:latin typeface="Arial" panose="020B0604020202020204" pitchFamily="34" charset="0"/>
                <a:cs typeface="Mangal" panose="02040503050203030202" pitchFamily="18" charset="0"/>
              </a:rPr>
              <a:t>All of you stay safe, calm, and gear up for resuming office by following norms designed under ‘New Normal. </a:t>
            </a:r>
          </a:p>
          <a:p>
            <a:pPr algn="just">
              <a:lnSpc>
                <a:spcPct val="107000"/>
              </a:lnSpc>
              <a:spcAft>
                <a:spcPts val="800"/>
              </a:spcAft>
            </a:pPr>
            <a:endParaRPr lang="en-IN" sz="900" dirty="0">
              <a:solidFill>
                <a:srgbClr val="333333"/>
              </a:solidFill>
              <a:latin typeface="Arial" panose="020B0604020202020204" pitchFamily="34" charset="0"/>
              <a:cs typeface="Mangal" panose="02040503050203030202" pitchFamily="18" charset="0"/>
            </a:endParaRPr>
          </a:p>
          <a:p>
            <a:pPr algn="just">
              <a:lnSpc>
                <a:spcPct val="107000"/>
              </a:lnSpc>
              <a:spcAft>
                <a:spcPts val="800"/>
              </a:spcAft>
            </a:pPr>
            <a:r>
              <a:rPr lang="en-IN" sz="1200" dirty="0">
                <a:solidFill>
                  <a:srgbClr val="333333"/>
                </a:solidFill>
                <a:latin typeface="Arial" panose="020B0604020202020204" pitchFamily="34" charset="0"/>
                <a:cs typeface="Mangal" panose="02040503050203030202" pitchFamily="18" charset="0"/>
              </a:rPr>
              <a:t>Best Regards,</a:t>
            </a:r>
          </a:p>
          <a:p>
            <a:pPr algn="just">
              <a:lnSpc>
                <a:spcPct val="107000"/>
              </a:lnSpc>
              <a:spcAft>
                <a:spcPts val="800"/>
              </a:spcAft>
            </a:pPr>
            <a:r>
              <a:rPr lang="en-IN" sz="1200" dirty="0">
                <a:solidFill>
                  <a:srgbClr val="333333"/>
                </a:solidFill>
                <a:latin typeface="Arial" panose="020B0604020202020204" pitchFamily="34" charset="0"/>
                <a:cs typeface="Mangal" panose="02040503050203030202" pitchFamily="18" charset="0"/>
              </a:rPr>
              <a:t>Vishal Mandani</a:t>
            </a:r>
          </a:p>
        </p:txBody>
      </p:sp>
    </p:spTree>
    <p:extLst>
      <p:ext uri="{BB962C8B-B14F-4D97-AF65-F5344CB8AC3E}">
        <p14:creationId xmlns:p14="http://schemas.microsoft.com/office/powerpoint/2010/main" val="3045242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E841EAF-0FA3-44ED-BCEF-1DF037048EAA}"/>
              </a:ext>
            </a:extLst>
          </p:cNvPr>
          <p:cNvSpPr/>
          <p:nvPr/>
        </p:nvSpPr>
        <p:spPr>
          <a:xfrm>
            <a:off x="2516034" y="818777"/>
            <a:ext cx="2286000" cy="76859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05790" y="304032"/>
            <a:ext cx="3101339" cy="338554"/>
          </a:xfrm>
          <a:prstGeom prst="rect">
            <a:avLst/>
          </a:prstGeom>
          <a:noFill/>
        </p:spPr>
        <p:txBody>
          <a:bodyPr wrap="square" rtlCol="0">
            <a:spAutoFit/>
          </a:bodyPr>
          <a:lstStyle/>
          <a:p>
            <a:r>
              <a:rPr lang="en-US" sz="1600" b="1" dirty="0">
                <a:solidFill>
                  <a:srgbClr val="C00000"/>
                </a:solidFill>
                <a:cs typeface="Calibri" panose="020F0502020204030204" pitchFamily="34" charset="0"/>
              </a:rPr>
              <a:t>Amendments</a:t>
            </a:r>
          </a:p>
        </p:txBody>
      </p:sp>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5</a:t>
            </a:fld>
            <a:endParaRPr lang="en-IN" dirty="0"/>
          </a:p>
        </p:txBody>
      </p:sp>
      <p:sp>
        <p:nvSpPr>
          <p:cNvPr id="13" name="TextBox 12">
            <a:extLst>
              <a:ext uri="{FF2B5EF4-FFF2-40B4-BE49-F238E27FC236}">
                <a16:creationId xmlns:a16="http://schemas.microsoft.com/office/drawing/2014/main" xmlns="" id="{FE6CB63F-FA20-442D-8DB6-7F450DBCB465}"/>
              </a:ext>
            </a:extLst>
          </p:cNvPr>
          <p:cNvSpPr txBox="1"/>
          <p:nvPr/>
        </p:nvSpPr>
        <p:spPr>
          <a:xfrm>
            <a:off x="210503" y="883811"/>
            <a:ext cx="2239805" cy="7766229"/>
          </a:xfrm>
          <a:prstGeom prst="rect">
            <a:avLst/>
          </a:prstGeom>
          <a:noFill/>
        </p:spPr>
        <p:txBody>
          <a:bodyPr wrap="square">
            <a:spAutoFit/>
          </a:bodyPr>
          <a:lstStyle/>
          <a:p>
            <a:pPr algn="just">
              <a:spcAft>
                <a:spcPts val="835"/>
              </a:spcAft>
            </a:pPr>
            <a:r>
              <a:rPr lang="en-US" sz="2000" b="1" dirty="0">
                <a:effectLst/>
                <a:ea typeface="Times New Roman" panose="02020603050405020304" pitchFamily="18" charset="0"/>
              </a:rPr>
              <a:t>T</a:t>
            </a:r>
            <a:r>
              <a:rPr lang="en-US" sz="1200" b="1" dirty="0">
                <a:effectLst/>
                <a:ea typeface="Times New Roman" panose="02020603050405020304" pitchFamily="18" charset="0"/>
              </a:rPr>
              <a:t>he Institute of Chartered Accountants of India</a:t>
            </a:r>
            <a:endParaRPr lang="en-IN" sz="1200" dirty="0">
              <a:effectLst/>
              <a:ea typeface="Times New Roman" panose="02020603050405020304" pitchFamily="18" charset="0"/>
            </a:endParaRPr>
          </a:p>
          <a:p>
            <a:pPr algn="just">
              <a:spcAft>
                <a:spcPts val="835"/>
              </a:spcAft>
            </a:pPr>
            <a:r>
              <a:rPr lang="en-US" sz="1200" b="1" dirty="0">
                <a:effectLst/>
                <a:ea typeface="Times New Roman" panose="02020603050405020304" pitchFamily="18" charset="0"/>
              </a:rPr>
              <a:t>Corporate Laws &amp; Corporate Governance Committee The Institute of Chartered Accountants of India</a:t>
            </a:r>
            <a:endParaRPr lang="en-IN" sz="1200" dirty="0">
              <a:effectLst/>
              <a:ea typeface="Times New Roman" panose="02020603050405020304" pitchFamily="18" charset="0"/>
            </a:endParaRPr>
          </a:p>
          <a:p>
            <a:pPr algn="just">
              <a:spcAft>
                <a:spcPts val="835"/>
              </a:spcAft>
            </a:pPr>
            <a:r>
              <a:rPr lang="en-US" sz="1200" b="1" dirty="0">
                <a:effectLst/>
                <a:ea typeface="Times New Roman" panose="02020603050405020304" pitchFamily="18" charset="0"/>
              </a:rPr>
              <a:t>29</a:t>
            </a:r>
            <a:r>
              <a:rPr lang="en-US" sz="1200" b="1" baseline="30000" dirty="0">
                <a:effectLst/>
                <a:ea typeface="Times New Roman" panose="02020603050405020304" pitchFamily="18" charset="0"/>
              </a:rPr>
              <a:t>th</a:t>
            </a:r>
            <a:r>
              <a:rPr lang="en-US" sz="1200" b="1" dirty="0">
                <a:effectLst/>
                <a:ea typeface="Times New Roman" panose="02020603050405020304" pitchFamily="18" charset="0"/>
              </a:rPr>
              <a:t> September, 2020</a:t>
            </a:r>
          </a:p>
          <a:p>
            <a:pPr algn="just">
              <a:spcAft>
                <a:spcPts val="835"/>
              </a:spcAft>
            </a:pPr>
            <a:r>
              <a:rPr lang="en-US" sz="1200" b="1" u="none" strike="noStrike" dirty="0">
                <a:effectLst/>
                <a:ea typeface="Times New Roman" panose="02020603050405020304" pitchFamily="18" charset="0"/>
                <a:hlinkClick r:id="rId3">
                  <a:extLst>
                    <a:ext uri="{A12FA001-AC4F-418D-AE19-62706E023703}">
                      <ahyp:hlinkClr xmlns:ahyp="http://schemas.microsoft.com/office/drawing/2018/hyperlinkcolor" xmlns="" val="tx"/>
                    </a:ext>
                  </a:extLst>
                </a:hlinkClick>
              </a:rPr>
              <a:t>The Companies (Amendment) Act, 2020</a:t>
            </a:r>
            <a:r>
              <a:rPr lang="en-US" sz="1200" dirty="0">
                <a:effectLst/>
                <a:ea typeface="Times New Roman" panose="02020603050405020304" pitchFamily="18" charset="0"/>
              </a:rPr>
              <a:t> (herein after referred to as ‘the Amendment Act’) got the assent of Hon’ble President as on 28</a:t>
            </a:r>
            <a:r>
              <a:rPr lang="en-US" sz="1200" baseline="30000" dirty="0">
                <a:effectLst/>
                <a:ea typeface="Times New Roman" panose="02020603050405020304" pitchFamily="18" charset="0"/>
              </a:rPr>
              <a:t>th</a:t>
            </a:r>
            <a:r>
              <a:rPr lang="en-US" sz="1200" dirty="0">
                <a:effectLst/>
                <a:ea typeface="Times New Roman" panose="02020603050405020304" pitchFamily="18" charset="0"/>
              </a:rPr>
              <a:t> September, 2020 and is thus operative since that date. It was passed by the Lok Sabha on 19</a:t>
            </a:r>
            <a:r>
              <a:rPr lang="en-US" sz="1200" baseline="30000" dirty="0">
                <a:effectLst/>
                <a:ea typeface="Times New Roman" panose="02020603050405020304" pitchFamily="18" charset="0"/>
              </a:rPr>
              <a:t>th</a:t>
            </a:r>
            <a:r>
              <a:rPr lang="en-US" sz="1200" dirty="0">
                <a:effectLst/>
                <a:ea typeface="Times New Roman" panose="02020603050405020304" pitchFamily="18" charset="0"/>
              </a:rPr>
              <a:t> September, 2020 and by the Rajya Sabha on 22nd September, 2020.</a:t>
            </a:r>
            <a:endParaRPr lang="en-IN" sz="1200" dirty="0">
              <a:effectLst/>
              <a:ea typeface="Times New Roman" panose="02020603050405020304" pitchFamily="18" charset="0"/>
            </a:endParaRPr>
          </a:p>
          <a:p>
            <a:pPr algn="just">
              <a:spcAft>
                <a:spcPts val="835"/>
              </a:spcAft>
            </a:pPr>
            <a:r>
              <a:rPr lang="en-US" sz="1200" dirty="0">
                <a:effectLst/>
                <a:ea typeface="Times New Roman" panose="02020603050405020304" pitchFamily="18" charset="0"/>
              </a:rPr>
              <a:t>There are amendments in 61 sections in the Act and 4 sections have been newly inserted which includes the provisions for Producer Companies.</a:t>
            </a:r>
            <a:endParaRPr lang="en-IN" sz="1200" dirty="0">
              <a:effectLst/>
              <a:ea typeface="Times New Roman" panose="02020603050405020304" pitchFamily="18" charset="0"/>
            </a:endParaRPr>
          </a:p>
          <a:p>
            <a:pPr algn="just">
              <a:spcAft>
                <a:spcPts val="835"/>
              </a:spcAft>
            </a:pPr>
            <a:r>
              <a:rPr lang="en-US" sz="1200" dirty="0">
                <a:effectLst/>
                <a:ea typeface="Times New Roman" panose="02020603050405020304" pitchFamily="18" charset="0"/>
              </a:rPr>
              <a:t>Major thrust of the Amendment Act is decriminalization of the </a:t>
            </a:r>
            <a:r>
              <a:rPr lang="en-US" sz="1200" b="1" u="none" strike="noStrike" dirty="0">
                <a:effectLst/>
                <a:ea typeface="Times New Roman" panose="02020603050405020304" pitchFamily="18" charset="0"/>
                <a:hlinkClick r:id="rId4">
                  <a:extLst>
                    <a:ext uri="{A12FA001-AC4F-418D-AE19-62706E023703}">
                      <ahyp:hlinkClr xmlns:ahyp="http://schemas.microsoft.com/office/drawing/2018/hyperlinkcolor" xmlns="" val="tx"/>
                    </a:ext>
                  </a:extLst>
                </a:hlinkClick>
              </a:rPr>
              <a:t>Companies Act, 2013</a:t>
            </a:r>
            <a:r>
              <a:rPr lang="en-US" sz="1200" dirty="0">
                <a:effectLst/>
                <a:ea typeface="Times New Roman" panose="02020603050405020304" pitchFamily="18" charset="0"/>
              </a:rPr>
              <a:t> and lightening rigor of penalties. Besides relaxation of CSR law, remuneration to non-executive directors in case of inadequate profits, producer companies, periodic financial results by non-listed companies, etc. has been provided.</a:t>
            </a:r>
          </a:p>
          <a:p>
            <a:pPr algn="just">
              <a:spcAft>
                <a:spcPts val="835"/>
              </a:spcAft>
            </a:pPr>
            <a:r>
              <a:rPr lang="en-IN" sz="1200" b="1" dirty="0">
                <a:effectLst/>
                <a:ea typeface="Times New Roman" panose="02020603050405020304" pitchFamily="18" charset="0"/>
              </a:rPr>
              <a:t>Highlights of the amendments are:</a:t>
            </a:r>
          </a:p>
          <a:p>
            <a:pPr algn="just">
              <a:spcAft>
                <a:spcPts val="835"/>
              </a:spcAft>
            </a:pPr>
            <a:r>
              <a:rPr lang="en-IN" sz="1200" dirty="0">
                <a:effectLst/>
                <a:ea typeface="Times New Roman" panose="02020603050405020304" pitchFamily="18" charset="0"/>
              </a:rPr>
              <a:t>Decriminalisation of the</a:t>
            </a:r>
          </a:p>
        </p:txBody>
      </p:sp>
      <p:sp>
        <p:nvSpPr>
          <p:cNvPr id="26" name="TextBox 25">
            <a:extLst>
              <a:ext uri="{FF2B5EF4-FFF2-40B4-BE49-F238E27FC236}">
                <a16:creationId xmlns:a16="http://schemas.microsoft.com/office/drawing/2014/main" xmlns="" id="{DB358DC1-7FAF-4F05-B891-A20845732A5E}"/>
              </a:ext>
            </a:extLst>
          </p:cNvPr>
          <p:cNvSpPr txBox="1"/>
          <p:nvPr/>
        </p:nvSpPr>
        <p:spPr>
          <a:xfrm>
            <a:off x="2569371" y="818777"/>
            <a:ext cx="2220281" cy="7868821"/>
          </a:xfrm>
          <a:prstGeom prst="rect">
            <a:avLst/>
          </a:prstGeom>
          <a:noFill/>
        </p:spPr>
        <p:txBody>
          <a:bodyPr wrap="square">
            <a:spAutoFit/>
          </a:bodyPr>
          <a:lstStyle/>
          <a:p>
            <a:pPr algn="just">
              <a:spcAft>
                <a:spcPts val="835"/>
              </a:spcAft>
            </a:pPr>
            <a:r>
              <a:rPr lang="en-IN" sz="1200" dirty="0">
                <a:effectLst/>
                <a:ea typeface="Times New Roman" panose="02020603050405020304" pitchFamily="18" charset="0"/>
              </a:rPr>
              <a:t>Companies Act: Reduction in Penalties: Decriminalisation of the Companies Act, 2013 is main feature of the Amendment Act. It removes the imprisonment for various offenses, substitutes fine by penalty in and reduces amount of payable as penalty across the board. In certain minor omissions, etc. penal consequence has been omitted.</a:t>
            </a:r>
          </a:p>
          <a:p>
            <a:pPr algn="just">
              <a:spcAft>
                <a:spcPts val="835"/>
              </a:spcAft>
            </a:pPr>
            <a:r>
              <a:rPr lang="en-IN" sz="1200" dirty="0">
                <a:effectLst/>
                <a:ea typeface="Times New Roman" panose="02020603050405020304" pitchFamily="18" charset="0"/>
              </a:rPr>
              <a:t>One-person companies, small companies, start-up company or Producer Company, or by any of its officer in default, or any other person in respect of such company, then such company or person shall be liable to one-half of the penalty specified and it is subject to a maximum of Rs. 2.00 lakh in case of a company and Rs. 1.00 lakh in case of an officer who is in default or any other person.</a:t>
            </a:r>
          </a:p>
          <a:p>
            <a:pPr algn="just">
              <a:spcAft>
                <a:spcPts val="835"/>
              </a:spcAft>
            </a:pPr>
            <a:r>
              <a:rPr lang="en-IN" sz="1200" dirty="0">
                <a:effectLst/>
                <a:ea typeface="Times New Roman" panose="02020603050405020304" pitchFamily="18" charset="0"/>
              </a:rPr>
              <a:t>Exclusion from listed companies: The Amendment Act empowers the Centre in consultation with the SEBI, to exclude companies issuing specified classes of securities from the definition of a “listed company”. The objective of according such flexibility is to exclude such private companies that list their debt securities on a recognized stock exchange upon their allotment on private placement basis, thereby falling under the definition of a ‘listed company’ under the Act. This</a:t>
            </a:r>
          </a:p>
        </p:txBody>
      </p:sp>
      <p:sp>
        <p:nvSpPr>
          <p:cNvPr id="16" name="TextBox 15">
            <a:extLst>
              <a:ext uri="{FF2B5EF4-FFF2-40B4-BE49-F238E27FC236}">
                <a16:creationId xmlns:a16="http://schemas.microsoft.com/office/drawing/2014/main" xmlns="" id="{1E8EFA9B-FB9F-41D4-9DB4-0DEB4C3C53D0}"/>
              </a:ext>
            </a:extLst>
          </p:cNvPr>
          <p:cNvSpPr txBox="1"/>
          <p:nvPr/>
        </p:nvSpPr>
        <p:spPr>
          <a:xfrm>
            <a:off x="4862520" y="2031458"/>
            <a:ext cx="2353623" cy="6883936"/>
          </a:xfrm>
          <a:prstGeom prst="rect">
            <a:avLst/>
          </a:prstGeom>
          <a:noFill/>
        </p:spPr>
        <p:txBody>
          <a:bodyPr wrap="square">
            <a:spAutoFit/>
          </a:bodyPr>
          <a:lstStyle/>
          <a:p>
            <a:pPr algn="just">
              <a:spcAft>
                <a:spcPts val="835"/>
              </a:spcAft>
            </a:pPr>
            <a:r>
              <a:rPr lang="en-IN" sz="1200" dirty="0">
                <a:effectLst/>
                <a:ea typeface="Times New Roman" panose="02020603050405020304" pitchFamily="18" charset="0"/>
              </a:rPr>
              <a:t>can incentivise private companies seeking listing of their debt securities.</a:t>
            </a:r>
          </a:p>
          <a:p>
            <a:pPr algn="just">
              <a:spcAft>
                <a:spcPts val="835"/>
              </a:spcAft>
            </a:pPr>
            <a:r>
              <a:rPr lang="en-IN" sz="1200" b="1" dirty="0">
                <a:effectLst/>
                <a:ea typeface="Times New Roman" panose="02020603050405020304" pitchFamily="18" charset="0"/>
              </a:rPr>
              <a:t>Exemptions from filing resolutions: </a:t>
            </a:r>
            <a:r>
              <a:rPr lang="en-IN" sz="1200" dirty="0">
                <a:effectLst/>
                <a:ea typeface="Times New Roman" panose="02020603050405020304" pitchFamily="18" charset="0"/>
              </a:rPr>
              <a:t>The Act requires companies to file certain resolutions with the Registrar of Companies, which include resolutions of the Board of Directors of the company to borrow money, or grant loans. However, banking companies are exempt from filing resolutions passed to grant loans or to provide guarantees or security for a loan. This exemption has been extended to registered nonbanking financial companies and housing finance companies.</a:t>
            </a:r>
          </a:p>
          <a:p>
            <a:pPr algn="just">
              <a:spcAft>
                <a:spcPts val="835"/>
              </a:spcAft>
            </a:pPr>
            <a:r>
              <a:rPr lang="en-IN" sz="1200" b="1" dirty="0">
                <a:effectLst/>
                <a:ea typeface="Times New Roman" panose="02020603050405020304" pitchFamily="18" charset="0"/>
              </a:rPr>
              <a:t>CSR: </a:t>
            </a:r>
            <a:r>
              <a:rPr lang="en-IN" sz="1200" dirty="0">
                <a:effectLst/>
                <a:ea typeface="Times New Roman" panose="02020603050405020304" pitchFamily="18" charset="0"/>
              </a:rPr>
              <a:t>The Act exempts companies with a CSR liability of up to Rs 50 lakh a year from setting up CSR Committees.</a:t>
            </a:r>
          </a:p>
          <a:p>
            <a:pPr algn="just">
              <a:spcAft>
                <a:spcPts val="835"/>
              </a:spcAft>
            </a:pPr>
            <a:r>
              <a:rPr lang="en-IN" sz="1200" b="1" dirty="0">
                <a:effectLst/>
                <a:ea typeface="Times New Roman" panose="02020603050405020304" pitchFamily="18" charset="0"/>
              </a:rPr>
              <a:t>Benches of NCLAT: </a:t>
            </a:r>
            <a:r>
              <a:rPr lang="en-IN" sz="1200" dirty="0">
                <a:effectLst/>
                <a:ea typeface="Times New Roman" panose="02020603050405020304" pitchFamily="18" charset="0"/>
              </a:rPr>
              <a:t>The Act provides to establish benches of the National Company Law Appellate Tribunal in New Delhi.</a:t>
            </a:r>
          </a:p>
          <a:p>
            <a:pPr algn="just">
              <a:spcAft>
                <a:spcPts val="835"/>
              </a:spcAft>
            </a:pPr>
            <a:r>
              <a:rPr lang="en-IN" sz="1200" dirty="0">
                <a:effectLst/>
                <a:ea typeface="Times New Roman" panose="02020603050405020304" pitchFamily="18" charset="0"/>
              </a:rPr>
              <a:t>Direct listing in foreign jurisdictions: The Act empowers the central government to allow certain classes of public companies to list classes of securities in foreign jurisdictions.</a:t>
            </a:r>
          </a:p>
          <a:p>
            <a:pPr algn="just">
              <a:spcAft>
                <a:spcPts val="835"/>
              </a:spcAft>
            </a:pPr>
            <a:endParaRPr lang="en-IN" sz="1200" dirty="0">
              <a:effectLst/>
              <a:ea typeface="Times New Roman" panose="02020603050405020304" pitchFamily="18" charset="0"/>
            </a:endParaRPr>
          </a:p>
        </p:txBody>
      </p:sp>
      <p:pic>
        <p:nvPicPr>
          <p:cNvPr id="9" name="Picture 8">
            <a:extLst>
              <a:ext uri="{FF2B5EF4-FFF2-40B4-BE49-F238E27FC236}">
                <a16:creationId xmlns:a16="http://schemas.microsoft.com/office/drawing/2014/main" xmlns="" id="{0037AE75-BF46-4842-8CCB-1E53C733181D}"/>
              </a:ext>
            </a:extLst>
          </p:cNvPr>
          <p:cNvPicPr>
            <a:picLocks noChangeAspect="1"/>
          </p:cNvPicPr>
          <p:nvPr/>
        </p:nvPicPr>
        <p:blipFill>
          <a:blip r:embed="rId5"/>
          <a:stretch>
            <a:fillRect/>
          </a:stretch>
        </p:blipFill>
        <p:spPr>
          <a:xfrm>
            <a:off x="4921097" y="818777"/>
            <a:ext cx="2183600" cy="1255319"/>
          </a:xfrm>
          <a:prstGeom prst="rect">
            <a:avLst/>
          </a:prstGeom>
        </p:spPr>
      </p:pic>
    </p:spTree>
    <p:extLst>
      <p:ext uri="{BB962C8B-B14F-4D97-AF65-F5344CB8AC3E}">
        <p14:creationId xmlns:p14="http://schemas.microsoft.com/office/powerpoint/2010/main" val="3680998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E841EAF-0FA3-44ED-BCEF-1DF037048EAA}"/>
              </a:ext>
            </a:extLst>
          </p:cNvPr>
          <p:cNvSpPr/>
          <p:nvPr/>
        </p:nvSpPr>
        <p:spPr>
          <a:xfrm>
            <a:off x="2564376" y="818777"/>
            <a:ext cx="2286000" cy="76859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05790" y="304032"/>
            <a:ext cx="3101339" cy="338554"/>
          </a:xfrm>
          <a:prstGeom prst="rect">
            <a:avLst/>
          </a:prstGeom>
          <a:noFill/>
        </p:spPr>
        <p:txBody>
          <a:bodyPr wrap="square" rtlCol="0">
            <a:spAutoFit/>
          </a:bodyPr>
          <a:lstStyle/>
          <a:p>
            <a:r>
              <a:rPr lang="en-US" sz="1600" b="1" dirty="0">
                <a:solidFill>
                  <a:srgbClr val="C00000"/>
                </a:solidFill>
                <a:cs typeface="Calibri" panose="020F0502020204030204" pitchFamily="34" charset="0"/>
              </a:rPr>
              <a:t>Amendments</a:t>
            </a:r>
          </a:p>
        </p:txBody>
      </p:sp>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6</a:t>
            </a:fld>
            <a:endParaRPr lang="en-IN" dirty="0"/>
          </a:p>
        </p:txBody>
      </p:sp>
      <p:sp>
        <p:nvSpPr>
          <p:cNvPr id="26" name="TextBox 25">
            <a:extLst>
              <a:ext uri="{FF2B5EF4-FFF2-40B4-BE49-F238E27FC236}">
                <a16:creationId xmlns:a16="http://schemas.microsoft.com/office/drawing/2014/main" xmlns="" id="{DB358DC1-7FAF-4F05-B891-A20845732A5E}"/>
              </a:ext>
            </a:extLst>
          </p:cNvPr>
          <p:cNvSpPr txBox="1"/>
          <p:nvPr/>
        </p:nvSpPr>
        <p:spPr>
          <a:xfrm>
            <a:off x="117399" y="818777"/>
            <a:ext cx="2286000" cy="7787645"/>
          </a:xfrm>
          <a:prstGeom prst="rect">
            <a:avLst/>
          </a:prstGeom>
          <a:noFill/>
        </p:spPr>
        <p:txBody>
          <a:bodyPr wrap="square">
            <a:spAutoFit/>
          </a:bodyPr>
          <a:lstStyle/>
          <a:p>
            <a:pPr algn="just">
              <a:lnSpc>
                <a:spcPct val="115000"/>
              </a:lnSpc>
              <a:spcAft>
                <a:spcPts val="835"/>
              </a:spcAft>
            </a:pPr>
            <a:r>
              <a:rPr lang="en-US" sz="1200" dirty="0">
                <a:effectLst/>
                <a:ea typeface="Times New Roman" panose="02020603050405020304" pitchFamily="18" charset="0"/>
                <a:cs typeface="Mangal" panose="02040503050203030202" pitchFamily="18" charset="0"/>
              </a:rPr>
              <a:t>The Companies (Amendment) Act, 2020, inter alia, provides for the following as per its Statement of Objects, namely:—</a:t>
            </a:r>
            <a:endParaRPr lang="en-IN" sz="12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Mangal" panose="02040503050203030202" pitchFamily="18" charset="0"/>
              </a:rPr>
              <a:t>to decriminalize certain offences under the Act in case of defaults which can be determined objectively and which otherwise lack any element of fraud or do not involve larger public interest;</a:t>
            </a:r>
            <a:endParaRPr lang="en-IN" sz="12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Mangal" panose="02040503050203030202" pitchFamily="18" charset="0"/>
              </a:rPr>
              <a:t>to empower the Central Government to exclude, in consultation with the Securities and Exchange Board, certain class of companies from the definition of “listed company”, mainly for listing of debt securities;</a:t>
            </a:r>
            <a:endParaRPr lang="en-IN" sz="12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Mangal" panose="02040503050203030202" pitchFamily="18" charset="0"/>
              </a:rPr>
              <a:t>to clarify the jurisdiction of trial court on the basis of place of commission of offence under section 452 of the Act for wrongful withholding of property of a company by its officers or employees, as the case may be;</a:t>
            </a:r>
            <a:endParaRPr lang="en-IN" sz="12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US" sz="1200" dirty="0">
                <a:effectLst/>
                <a:ea typeface="Times New Roman" panose="02020603050405020304" pitchFamily="18" charset="0"/>
                <a:cs typeface="Mangal" panose="02040503050203030202" pitchFamily="18" charset="0"/>
              </a:rPr>
              <a:t>to incorporate a new Chapter XXIA in the Act relating to Producer Companies, which was</a:t>
            </a:r>
            <a:endParaRPr lang="en-IN" sz="1200" dirty="0">
              <a:effectLst/>
              <a:ea typeface="Times New Roman" panose="02020603050405020304" pitchFamily="18" charset="0"/>
              <a:cs typeface="Mangal" panose="02040503050203030202" pitchFamily="18" charset="0"/>
            </a:endParaRPr>
          </a:p>
        </p:txBody>
      </p:sp>
      <p:sp>
        <p:nvSpPr>
          <p:cNvPr id="11" name="TextBox 10">
            <a:extLst>
              <a:ext uri="{FF2B5EF4-FFF2-40B4-BE49-F238E27FC236}">
                <a16:creationId xmlns:a16="http://schemas.microsoft.com/office/drawing/2014/main" xmlns="" id="{AF16CC3C-B70A-4645-A62F-C8BC39683371}"/>
              </a:ext>
            </a:extLst>
          </p:cNvPr>
          <p:cNvSpPr txBox="1"/>
          <p:nvPr/>
        </p:nvSpPr>
        <p:spPr>
          <a:xfrm>
            <a:off x="7642862" y="2691232"/>
            <a:ext cx="3663314" cy="3139321"/>
          </a:xfrm>
          <a:prstGeom prst="rect">
            <a:avLst/>
          </a:prstGeom>
          <a:noFill/>
        </p:spPr>
        <p:txBody>
          <a:bodyPr wrap="square">
            <a:spAutoFit/>
          </a:bodyPr>
          <a:lstStyle/>
          <a:p>
            <a:pPr marL="342900" lvl="0" indent="-342900">
              <a:buFont typeface="+mj-lt"/>
              <a:buAutoNum type="arabicPeriod"/>
              <a:tabLst>
                <a:tab pos="457200" algn="l"/>
              </a:tabLst>
            </a:pPr>
            <a:r>
              <a:rPr lang="en-IN" sz="1800" b="1" dirty="0">
                <a:effectLst/>
                <a:latin typeface="Verdana" panose="020B0604030504040204" pitchFamily="34" charset="0"/>
                <a:ea typeface="Times New Roman" panose="02020603050405020304" pitchFamily="18" charset="0"/>
                <a:cs typeface="Calibri" panose="020F0502020204030204" pitchFamily="34" charset="0"/>
              </a:rPr>
              <a:t>Piyush Jain – CA related Topics (Latest Amendment and Trend in CA)</a:t>
            </a:r>
            <a:endParaRPr lang="en-IN" sz="24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IN" sz="1800" b="1" dirty="0">
                <a:effectLst/>
                <a:latin typeface="Verdana" panose="020B0604030504040204" pitchFamily="34" charset="0"/>
                <a:ea typeface="Times New Roman" panose="02020603050405020304" pitchFamily="18" charset="0"/>
                <a:cs typeface="Calibri" panose="020F0502020204030204" pitchFamily="34" charset="0"/>
              </a:rPr>
              <a:t>Vipul Parmar  – ERP Topic</a:t>
            </a:r>
            <a:endParaRPr lang="en-IN" sz="24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IN" sz="1800" b="1" dirty="0">
                <a:effectLst/>
                <a:latin typeface="Verdana" panose="020B0604030504040204" pitchFamily="34" charset="0"/>
                <a:ea typeface="Times New Roman" panose="02020603050405020304" pitchFamily="18" charset="0"/>
                <a:cs typeface="Calibri" panose="020F0502020204030204" pitchFamily="34" charset="0"/>
              </a:rPr>
              <a:t>Ajit Jain  – GST Topic</a:t>
            </a:r>
            <a:endParaRPr lang="en-IN" sz="24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IN" sz="1800" b="1" dirty="0">
                <a:effectLst/>
                <a:latin typeface="Verdana" panose="020B0604030504040204" pitchFamily="34" charset="0"/>
                <a:ea typeface="Times New Roman" panose="02020603050405020304" pitchFamily="18" charset="0"/>
                <a:cs typeface="Calibri" panose="020F0502020204030204" pitchFamily="34" charset="0"/>
              </a:rPr>
              <a:t>Himanshu Mittal  – Special Article </a:t>
            </a:r>
            <a:endParaRPr lang="en-IN" sz="24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IN" sz="1800" b="1" dirty="0">
                <a:effectLst/>
                <a:latin typeface="Verdana" panose="020B0604030504040204" pitchFamily="34" charset="0"/>
                <a:ea typeface="Times New Roman" panose="02020603050405020304" pitchFamily="18" charset="0"/>
                <a:cs typeface="Calibri" panose="020F0502020204030204" pitchFamily="34" charset="0"/>
              </a:rPr>
              <a:t>Anchal Jaiswal  – One Article on General Topic</a:t>
            </a:r>
            <a:endParaRPr lang="en-IN" sz="24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xmlns="" id="{CD1D5E41-41E1-43B0-8071-417189DB3FB6}"/>
              </a:ext>
            </a:extLst>
          </p:cNvPr>
          <p:cNvSpPr txBox="1"/>
          <p:nvPr/>
        </p:nvSpPr>
        <p:spPr>
          <a:xfrm>
            <a:off x="2564376" y="950604"/>
            <a:ext cx="2271471" cy="7092070"/>
          </a:xfrm>
          <a:prstGeom prst="rect">
            <a:avLst/>
          </a:prstGeom>
          <a:noFill/>
        </p:spPr>
        <p:txBody>
          <a:bodyPr wrap="square">
            <a:spAutoFit/>
          </a:bodyPr>
          <a:lstStyle/>
          <a:p>
            <a:pPr marR="0" lvl="0" algn="just" defTabSz="897541" rtl="0" eaLnBrk="1" fontAlgn="auto" latinLnBrk="0" hangingPunct="1">
              <a:lnSpc>
                <a:spcPct val="115000"/>
              </a:lnSpc>
              <a:spcBef>
                <a:spcPts val="0"/>
              </a:spcBef>
              <a:spcAft>
                <a:spcPts val="1000"/>
              </a:spcAft>
              <a:buClrTx/>
              <a:buSzPts val="1000"/>
              <a:tabLst>
                <a:tab pos="457200" algn="l"/>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rPr>
              <a:t>earlier part of the Companies Act, 1956;</a:t>
            </a:r>
            <a:endParaRPr kumimoji="0" lang="en-IN"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endParaRPr>
          </a:p>
          <a:p>
            <a:pPr marL="342900" marR="0" lvl="0" indent="-342900" algn="just" defTabSz="897541" rtl="0" eaLnBrk="1" fontAlgn="auto" latinLnBrk="0" hangingPunct="1">
              <a:lnSpc>
                <a:spcPct val="115000"/>
              </a:lnSpc>
              <a:spcBef>
                <a:spcPts val="0"/>
              </a:spcBef>
              <a:spcAft>
                <a:spcPts val="1000"/>
              </a:spcAft>
              <a:buClrTx/>
              <a:buSzPts val="1000"/>
              <a:buFont typeface="Symbol" panose="05050102010706020507" pitchFamily="18" charset="2"/>
              <a:buChar char=""/>
              <a:tabLst>
                <a:tab pos="457200" algn="l"/>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rPr>
              <a:t>to set up Benches of the National Company Law Appellate Tribunal;</a:t>
            </a:r>
            <a:endParaRPr kumimoji="0" lang="en-IN"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endParaRPr>
          </a:p>
          <a:p>
            <a:pPr marL="342900" marR="0" lvl="0" indent="-342900" algn="just" defTabSz="897541" rtl="0" eaLnBrk="1" fontAlgn="auto" latinLnBrk="0" hangingPunct="1">
              <a:lnSpc>
                <a:spcPct val="115000"/>
              </a:lnSpc>
              <a:spcBef>
                <a:spcPts val="0"/>
              </a:spcBef>
              <a:spcAft>
                <a:spcPts val="1000"/>
              </a:spcAft>
              <a:buClrTx/>
              <a:buSzPts val="1000"/>
              <a:buFont typeface="Symbol" panose="05050102010706020507" pitchFamily="18" charset="2"/>
              <a:buChar char=""/>
              <a:tabLst>
                <a:tab pos="457200" algn="l"/>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rPr>
              <a:t>to make provisions for allowing payment of adequate remuneration to nonexecutive directors in case of inadequacy of profits, by aligning the same with the provisions for remuneration to executive directors in such cases;</a:t>
            </a:r>
            <a:endParaRPr kumimoji="0" lang="en-IN"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endParaRPr>
          </a:p>
          <a:p>
            <a:pPr marL="342900" marR="0" lvl="0" indent="-342900" algn="just" defTabSz="897541" rtl="0" eaLnBrk="1" fontAlgn="auto" latinLnBrk="0" hangingPunct="1">
              <a:lnSpc>
                <a:spcPct val="115000"/>
              </a:lnSpc>
              <a:spcBef>
                <a:spcPts val="0"/>
              </a:spcBef>
              <a:spcAft>
                <a:spcPts val="1000"/>
              </a:spcAft>
              <a:buClrTx/>
              <a:buSzPts val="1000"/>
              <a:buFont typeface="Symbol" panose="05050102010706020507" pitchFamily="18" charset="2"/>
              <a:buChar char=""/>
              <a:tabLst>
                <a:tab pos="457200" algn="l"/>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rPr>
              <a:t>to relax provisions relating to charging of higher additional fees for default on two or more occasions in submitting, filing, registering or recording any document, fact or information as provided in section 403;</a:t>
            </a:r>
            <a:endParaRPr kumimoji="0" lang="en-IN"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endParaRPr>
          </a:p>
          <a:p>
            <a:pPr marL="342900" marR="0" lvl="0" indent="-342900" algn="just" defTabSz="897541" rtl="0" eaLnBrk="1" fontAlgn="auto" latinLnBrk="0" hangingPunct="1">
              <a:lnSpc>
                <a:spcPct val="115000"/>
              </a:lnSpc>
              <a:spcBef>
                <a:spcPts val="0"/>
              </a:spcBef>
              <a:spcAft>
                <a:spcPts val="1000"/>
              </a:spcAft>
              <a:buClrTx/>
              <a:buSzPts val="1000"/>
              <a:buFont typeface="Symbol" panose="05050102010706020507" pitchFamily="18" charset="2"/>
              <a:buChar char=""/>
              <a:tabLst>
                <a:tab pos="457200" algn="l"/>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rPr>
              <a:t>to extend applicability of section 446B, relating to lesser penalties for small companies and one person companies, to all provisions of the Act.</a:t>
            </a:r>
          </a:p>
          <a:p>
            <a:pPr marR="0" lvl="0" algn="just" defTabSz="897541" rtl="0" eaLnBrk="1" fontAlgn="auto" latinLnBrk="0" hangingPunct="1">
              <a:lnSpc>
                <a:spcPct val="115000"/>
              </a:lnSpc>
              <a:spcBef>
                <a:spcPts val="0"/>
              </a:spcBef>
              <a:spcAft>
                <a:spcPts val="1000"/>
              </a:spcAft>
              <a:buClrTx/>
              <a:buSzPts val="1000"/>
              <a:tabLst>
                <a:tab pos="457200" algn="l"/>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rPr>
              <a:t>- Piyush Jain</a:t>
            </a:r>
            <a:endParaRPr kumimoji="0" lang="en-IN"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04466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790" y="304032"/>
            <a:ext cx="5715000" cy="338554"/>
          </a:xfrm>
          <a:prstGeom prst="rect">
            <a:avLst/>
          </a:prstGeom>
          <a:noFill/>
        </p:spPr>
        <p:txBody>
          <a:bodyPr wrap="square" rtlCol="0">
            <a:spAutoFit/>
          </a:bodyPr>
          <a:lstStyle/>
          <a:p>
            <a:r>
              <a:rPr lang="en-IN" sz="1600" b="1" dirty="0">
                <a:solidFill>
                  <a:srgbClr val="C00000"/>
                </a:solidFill>
                <a:cs typeface="Calibri" panose="020F0502020204030204" pitchFamily="34" charset="0"/>
              </a:rPr>
              <a:t>Advance Warehouse Management with MS Dynamics Navision</a:t>
            </a:r>
            <a:endParaRPr lang="en-US" sz="1600" b="1" dirty="0">
              <a:solidFill>
                <a:srgbClr val="C00000"/>
              </a:solidFill>
              <a:cs typeface="Calibri" panose="020F0502020204030204" pitchFamily="34" charset="0"/>
            </a:endParaRPr>
          </a:p>
        </p:txBody>
      </p:sp>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7</a:t>
            </a:fld>
            <a:endParaRPr lang="en-IN" dirty="0"/>
          </a:p>
        </p:txBody>
      </p:sp>
      <p:sp>
        <p:nvSpPr>
          <p:cNvPr id="13" name="TextBox 12">
            <a:extLst>
              <a:ext uri="{FF2B5EF4-FFF2-40B4-BE49-F238E27FC236}">
                <a16:creationId xmlns:a16="http://schemas.microsoft.com/office/drawing/2014/main" xmlns="" id="{FE6CB63F-FA20-442D-8DB6-7F450DBCB465}"/>
              </a:ext>
            </a:extLst>
          </p:cNvPr>
          <p:cNvSpPr txBox="1"/>
          <p:nvPr/>
        </p:nvSpPr>
        <p:spPr>
          <a:xfrm>
            <a:off x="210503" y="798056"/>
            <a:ext cx="2286000" cy="8075929"/>
          </a:xfrm>
          <a:prstGeom prst="rect">
            <a:avLst/>
          </a:prstGeom>
          <a:noFill/>
        </p:spPr>
        <p:txBody>
          <a:bodyPr wrap="square">
            <a:spAutoFit/>
          </a:bodyPr>
          <a:lstStyle/>
          <a:p>
            <a:pPr algn="just"/>
            <a:r>
              <a:rPr lang="en-IN" sz="2000" b="1" dirty="0">
                <a:solidFill>
                  <a:srgbClr val="000000"/>
                </a:solidFill>
                <a:effectLst/>
                <a:ea typeface="Calibri" panose="020F0502020204030204" pitchFamily="34" charset="0"/>
                <a:cs typeface="Arial Narrow" panose="020B0606020202030204" pitchFamily="34" charset="0"/>
              </a:rPr>
              <a:t>I</a:t>
            </a:r>
            <a:r>
              <a:rPr lang="en-IN" sz="1200" dirty="0">
                <a:solidFill>
                  <a:srgbClr val="000000"/>
                </a:solidFill>
                <a:effectLst/>
                <a:ea typeface="Calibri" panose="020F0502020204030204" pitchFamily="34" charset="0"/>
                <a:cs typeface="Arial Narrow" panose="020B0606020202030204" pitchFamily="34" charset="0"/>
              </a:rPr>
              <a:t>s it difficult to manage inventory and distribute items in a warehouse environment? Not anymore. Warehouse management system is the integrated offering for MS Dynamics NAV. The integrated solution provides functionality for advanced warehouses rather than the basic ones.</a:t>
            </a:r>
          </a:p>
          <a:p>
            <a:pPr algn="just"/>
            <a:r>
              <a:rPr lang="en-IN" sz="1200" dirty="0">
                <a:solidFill>
                  <a:srgbClr val="000000"/>
                </a:solidFill>
                <a:effectLst/>
                <a:ea typeface="Calibri" panose="020F0502020204030204" pitchFamily="34" charset="0"/>
                <a:cs typeface="Arial Narrow" panose="020B0606020202030204" pitchFamily="34" charset="0"/>
              </a:rPr>
              <a:t>Effective warehouse processes that are designed in WMS reduce cost. If your company sends and receives goods and also has to maintain space for the goods that have to be stored at any given time, this integration will prove best.</a:t>
            </a:r>
          </a:p>
          <a:p>
            <a:pPr marL="342900" lvl="0" indent="-342900" algn="just">
              <a:lnSpc>
                <a:spcPct val="107000"/>
              </a:lnSpc>
              <a:buFont typeface="Wingdings" panose="05000000000000000000" pitchFamily="2" charset="2"/>
              <a:buChar char=""/>
            </a:pPr>
            <a:r>
              <a:rPr lang="en-IN" sz="1200" b="1" dirty="0">
                <a:effectLst/>
                <a:ea typeface="Calibri" panose="020F0502020204030204" pitchFamily="34" charset="0"/>
                <a:cs typeface="Mangal" panose="02040503050203030202" pitchFamily="18" charset="0"/>
              </a:rPr>
              <a:t>With Microsoft Dynamics NAV you can effectively manage the movement of inventory in your warehouse with functionality such as:</a:t>
            </a:r>
            <a:endParaRPr lang="en-IN" sz="1200" dirty="0">
              <a:effectLst/>
              <a:ea typeface="Calibri" panose="020F0502020204030204" pitchFamily="34" charset="0"/>
              <a:cs typeface="Mangal" panose="02040503050203030202" pitchFamily="18" charset="0"/>
            </a:endParaRPr>
          </a:p>
          <a:p>
            <a:pPr marL="457200" algn="just">
              <a:lnSpc>
                <a:spcPct val="107000"/>
              </a:lnSpc>
            </a:pPr>
            <a:r>
              <a:rPr lang="en-IN" sz="1200" dirty="0">
                <a:effectLst/>
                <a:ea typeface="Calibri" panose="020F0502020204030204" pitchFamily="34" charset="0"/>
                <a:cs typeface="Mangal" panose="02040503050203030202" pitchFamily="18" charset="0"/>
              </a:rPr>
              <a:t> </a:t>
            </a:r>
          </a:p>
          <a:p>
            <a:pPr marL="342900" lvl="0" indent="-342900" algn="just">
              <a:lnSpc>
                <a:spcPct val="107000"/>
              </a:lnSpc>
              <a:buFont typeface="Symbol" panose="05050102010706020507" pitchFamily="18" charset="2"/>
              <a:buChar char=""/>
            </a:pPr>
            <a:r>
              <a:rPr lang="en-IN" sz="1200" b="1" dirty="0">
                <a:effectLst/>
                <a:ea typeface="Calibri" panose="020F0502020204030204" pitchFamily="34" charset="0"/>
                <a:cs typeface="Mangal" panose="02040503050203030202" pitchFamily="18" charset="0"/>
              </a:rPr>
              <a:t>Automated Data Capture System (ADCS):</a:t>
            </a:r>
            <a:r>
              <a:rPr lang="en-IN" sz="1200" dirty="0">
                <a:effectLst/>
                <a:ea typeface="Calibri" panose="020F0502020204030204" pitchFamily="34" charset="0"/>
                <a:cs typeface="Mangal" panose="02040503050203030202" pitchFamily="18" charset="0"/>
              </a:rPr>
              <a:t> Capture data automatically. Keep data accurate, even in a hectic environment. ADCS supports some of the workflows in the Warehouse Management Systems that enables warehouse automation.</a:t>
            </a:r>
          </a:p>
          <a:p>
            <a:pPr marL="457200" algn="just">
              <a:lnSpc>
                <a:spcPct val="107000"/>
              </a:lnSpc>
            </a:pPr>
            <a:r>
              <a:rPr lang="en-IN" sz="1200" dirty="0">
                <a:effectLst/>
                <a:ea typeface="Calibri" panose="020F0502020204030204" pitchFamily="34" charset="0"/>
                <a:cs typeface="Mangal" panose="02040503050203030202" pitchFamily="18" charset="0"/>
              </a:rPr>
              <a:t> </a:t>
            </a:r>
          </a:p>
          <a:p>
            <a:pPr marL="342900" lvl="0" indent="-342900" algn="just">
              <a:lnSpc>
                <a:spcPct val="107000"/>
              </a:lnSpc>
              <a:buFont typeface="Symbol" panose="05050102010706020507" pitchFamily="18" charset="2"/>
              <a:buChar char=""/>
            </a:pPr>
            <a:r>
              <a:rPr lang="en-IN" sz="1200" b="1" dirty="0">
                <a:effectLst/>
                <a:ea typeface="Calibri" panose="020F0502020204030204" pitchFamily="34" charset="0"/>
                <a:cs typeface="Mangal" panose="02040503050203030202" pitchFamily="18" charset="0"/>
              </a:rPr>
              <a:t>Bins:</a:t>
            </a:r>
            <a:r>
              <a:rPr lang="en-IN" sz="1200" dirty="0">
                <a:effectLst/>
                <a:ea typeface="Calibri" panose="020F0502020204030204" pitchFamily="34" charset="0"/>
                <a:cs typeface="Mangal" panose="02040503050203030202" pitchFamily="18" charset="0"/>
              </a:rPr>
              <a:t>  Organize your warehouse by assigning </a:t>
            </a:r>
            <a:r>
              <a:rPr lang="en-IN" sz="1200" dirty="0">
                <a:solidFill>
                  <a:srgbClr val="000000"/>
                </a:solidFill>
                <a:effectLst/>
                <a:ea typeface="Calibri" panose="020F0502020204030204" pitchFamily="34" charset="0"/>
                <a:cs typeface="Arial Narrow" panose="020B0606020202030204" pitchFamily="34" charset="0"/>
              </a:rPr>
              <a:t>items to bins, the smallest unit in the warehouse</a:t>
            </a:r>
          </a:p>
        </p:txBody>
      </p:sp>
      <p:sp>
        <p:nvSpPr>
          <p:cNvPr id="26" name="TextBox 25">
            <a:extLst>
              <a:ext uri="{FF2B5EF4-FFF2-40B4-BE49-F238E27FC236}">
                <a16:creationId xmlns:a16="http://schemas.microsoft.com/office/drawing/2014/main" xmlns="" id="{DB358DC1-7FAF-4F05-B891-A20845732A5E}"/>
              </a:ext>
            </a:extLst>
          </p:cNvPr>
          <p:cNvSpPr txBox="1"/>
          <p:nvPr/>
        </p:nvSpPr>
        <p:spPr>
          <a:xfrm>
            <a:off x="2524126" y="811880"/>
            <a:ext cx="4571998" cy="3908762"/>
          </a:xfrm>
          <a:prstGeom prst="rect">
            <a:avLst/>
          </a:prstGeom>
          <a:noFill/>
        </p:spPr>
        <p:txBody>
          <a:bodyPr wrap="square">
            <a:spAutoFit/>
          </a:bodyPr>
          <a:lstStyle/>
          <a:p>
            <a:pPr marL="0" marR="0" lvl="0" indent="0" algn="just" defTabSz="897541" rtl="0" eaLnBrk="1" fontAlgn="auto" latinLnBrk="0" hangingPunct="1">
              <a:spcBef>
                <a:spcPts val="600"/>
              </a:spcBef>
              <a:buClrTx/>
              <a:buSzTx/>
              <a:buFontTx/>
              <a:buNone/>
              <a:tabLst/>
              <a:defRPr/>
            </a:pPr>
            <a:r>
              <a:rPr lang="en-IN" sz="1200" dirty="0">
                <a:solidFill>
                  <a:srgbClr val="FF0000"/>
                </a:solidFill>
                <a:effectLst/>
                <a:ea typeface="Calibri" panose="020F0502020204030204" pitchFamily="34" charset="0"/>
                <a:cs typeface="Arial Narrow" panose="020B0606020202030204" pitchFamily="34" charset="0"/>
              </a:rPr>
              <a:t>logical structure.  Bin assignment is done as according to the item journals or directly to the document lines (does not apply to order lines).</a:t>
            </a:r>
          </a:p>
          <a:p>
            <a:pPr marL="171450" marR="0" lvl="0" indent="-171450" algn="just" defTabSz="897541" rtl="0" eaLnBrk="1" fontAlgn="auto" latinLnBrk="0" hangingPunct="1">
              <a:spcBef>
                <a:spcPts val="600"/>
              </a:spcBef>
              <a:buClrTx/>
              <a:buSzTx/>
              <a:buFont typeface="Arial" panose="020B0604020202020204" pitchFamily="34" charset="0"/>
              <a:buChar char="•"/>
              <a:tabLst/>
              <a:defRPr/>
            </a:pPr>
            <a:r>
              <a:rPr lang="en-IN" sz="1200" b="1" dirty="0">
                <a:solidFill>
                  <a:srgbClr val="FF0000"/>
                </a:solidFill>
                <a:effectLst/>
                <a:ea typeface="Calibri" panose="020F0502020204030204" pitchFamily="34" charset="0"/>
                <a:cs typeface="Arial Narrow" panose="020B0606020202030204" pitchFamily="34" charset="0"/>
              </a:rPr>
              <a:t>Bin Set Up:  </a:t>
            </a:r>
            <a:r>
              <a:rPr lang="en-IN" sz="1200" dirty="0">
                <a:solidFill>
                  <a:srgbClr val="FF0000"/>
                </a:solidFill>
                <a:effectLst/>
                <a:ea typeface="Calibri" panose="020F0502020204030204" pitchFamily="34" charset="0"/>
                <a:cs typeface="Arial Narrow" panose="020B0606020202030204" pitchFamily="34" charset="0"/>
              </a:rPr>
              <a:t>Easily set up and maintain your bins by defining both the layout of your warehouse and dimensions of your racks, columns, and shelves; set up and maintain your planning parameters by defining the limitations and characteristics of each bin.</a:t>
            </a:r>
          </a:p>
          <a:p>
            <a:pPr marL="171450" marR="0" lvl="0" indent="-171450" algn="just" defTabSz="897541" rtl="0" eaLnBrk="1" fontAlgn="auto" latinLnBrk="0" hangingPunct="1">
              <a:spcBef>
                <a:spcPts val="600"/>
              </a:spcBef>
              <a:buClrTx/>
              <a:buSzTx/>
              <a:buFont typeface="Arial" panose="020B0604020202020204" pitchFamily="34" charset="0"/>
              <a:buChar char="•"/>
              <a:tabLst/>
              <a:defRPr/>
            </a:pPr>
            <a:r>
              <a:rPr lang="en-IN" sz="1200" b="1" dirty="0">
                <a:solidFill>
                  <a:srgbClr val="FF0000"/>
                </a:solidFill>
                <a:effectLst/>
                <a:ea typeface="Calibri" panose="020F0502020204030204" pitchFamily="34" charset="0"/>
                <a:cs typeface="Arial Narrow" panose="020B0606020202030204" pitchFamily="34" charset="0"/>
              </a:rPr>
              <a:t>Cross-docking: </a:t>
            </a:r>
            <a:r>
              <a:rPr lang="en-IN" sz="1200" dirty="0">
                <a:solidFill>
                  <a:srgbClr val="FF0000"/>
                </a:solidFill>
                <a:effectLst/>
                <a:ea typeface="Calibri" panose="020F0502020204030204" pitchFamily="34" charset="0"/>
                <a:cs typeface="Arial Narrow" panose="020B0606020202030204" pitchFamily="34" charset="0"/>
              </a:rPr>
              <a:t>It is a method supporting the logistics process of a simplified transhipment of goods that are ready to be shipped just after being unloaded. The method is usually applied by distributors that work in close cooperation with suppliers and final customers.</a:t>
            </a:r>
          </a:p>
          <a:p>
            <a:pPr marL="536575" marR="0" lvl="0" indent="-273050" algn="just" defTabSz="897541" rtl="0" eaLnBrk="1" fontAlgn="auto" latinLnBrk="0" hangingPunct="1">
              <a:spcBef>
                <a:spcPts val="600"/>
              </a:spcBef>
              <a:buClrTx/>
              <a:buSzTx/>
              <a:buFont typeface="Wingdings" panose="05000000000000000000" pitchFamily="2" charset="2"/>
              <a:buChar char="ü"/>
              <a:tabLst/>
              <a:defRPr/>
            </a:pPr>
            <a:r>
              <a:rPr lang="en-IN" sz="1200" dirty="0">
                <a:solidFill>
                  <a:srgbClr val="FF0000"/>
                </a:solidFill>
                <a:effectLst/>
                <a:ea typeface="Calibri" panose="020F0502020204030204" pitchFamily="34" charset="0"/>
                <a:cs typeface="Arial Narrow" panose="020B0606020202030204" pitchFamily="34" charset="0"/>
              </a:rPr>
              <a:t>Cross-docking consists in the goods being stored in the warehouse within a short period of time, often when the shipment occurs the very next day, which makes it possible to reduce the storage costs.</a:t>
            </a:r>
          </a:p>
          <a:p>
            <a:pPr marL="536575" marR="0" lvl="0" indent="-273050" algn="just" defTabSz="897541" rtl="0" eaLnBrk="1" fontAlgn="auto" latinLnBrk="0" hangingPunct="1">
              <a:spcBef>
                <a:spcPts val="600"/>
              </a:spcBef>
              <a:buClrTx/>
              <a:buSzTx/>
              <a:buFont typeface="Wingdings" panose="05000000000000000000" pitchFamily="2" charset="2"/>
              <a:buChar char="ü"/>
              <a:tabLst/>
              <a:defRPr/>
            </a:pPr>
            <a:r>
              <a:rPr lang="en-IN" sz="1200" dirty="0">
                <a:solidFill>
                  <a:srgbClr val="FF0000"/>
                </a:solidFill>
                <a:effectLst/>
                <a:ea typeface="Calibri" panose="020F0502020204030204" pitchFamily="34" charset="0"/>
                <a:cs typeface="Arial Narrow" panose="020B0606020202030204" pitchFamily="34" charset="0"/>
              </a:rPr>
              <a:t>The efficiency and speed of delivery result in reducing the time of transhipment, which means increasing the warehouse capacity.</a:t>
            </a:r>
          </a:p>
        </p:txBody>
      </p:sp>
      <p:pic>
        <p:nvPicPr>
          <p:cNvPr id="10" name="Picture 9">
            <a:extLst>
              <a:ext uri="{FF2B5EF4-FFF2-40B4-BE49-F238E27FC236}">
                <a16:creationId xmlns:a16="http://schemas.microsoft.com/office/drawing/2014/main" xmlns="" id="{BD45D9C3-EBDF-4CA6-A39E-35D887B900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61916" y="4636637"/>
            <a:ext cx="4561831" cy="1598612"/>
          </a:xfrm>
          <a:prstGeom prst="rect">
            <a:avLst/>
          </a:prstGeom>
          <a:noFill/>
          <a:ln>
            <a:noFill/>
          </a:ln>
        </p:spPr>
      </p:pic>
      <p:sp>
        <p:nvSpPr>
          <p:cNvPr id="12" name="TextBox 11">
            <a:extLst>
              <a:ext uri="{FF2B5EF4-FFF2-40B4-BE49-F238E27FC236}">
                <a16:creationId xmlns:a16="http://schemas.microsoft.com/office/drawing/2014/main" xmlns="" id="{084E1A73-CF8A-4626-B961-1D7E9F449B41}"/>
              </a:ext>
            </a:extLst>
          </p:cNvPr>
          <p:cNvSpPr txBox="1"/>
          <p:nvPr/>
        </p:nvSpPr>
        <p:spPr>
          <a:xfrm>
            <a:off x="2496503" y="6235249"/>
            <a:ext cx="4589143" cy="2559675"/>
          </a:xfrm>
          <a:prstGeom prst="rect">
            <a:avLst/>
          </a:prstGeom>
          <a:noFill/>
        </p:spPr>
        <p:txBody>
          <a:bodyPr wrap="square">
            <a:spAutoFit/>
          </a:bodyPr>
          <a:lstStyle/>
          <a:p>
            <a:pPr marL="182563" lvl="0" indent="-182563" algn="just">
              <a:spcBef>
                <a:spcPts val="600"/>
              </a:spcBef>
              <a:buFont typeface="Arial" panose="020B0604020202020204" pitchFamily="34" charset="0"/>
              <a:buChar char="•"/>
            </a:pPr>
            <a:r>
              <a:rPr lang="en-IN" sz="1200" b="1" dirty="0">
                <a:solidFill>
                  <a:srgbClr val="FF0000"/>
                </a:solidFill>
                <a:effectLst/>
                <a:latin typeface="Calibri" panose="020F0502020204030204" pitchFamily="34" charset="0"/>
                <a:ea typeface="Calibri" panose="020F0502020204030204" pitchFamily="34" charset="0"/>
                <a:cs typeface="Mangal" panose="02040503050203030202" pitchFamily="18" charset="0"/>
              </a:rPr>
              <a:t>Cycle Counting:</a:t>
            </a:r>
            <a:r>
              <a:rPr lang="en-IN" sz="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  Manage cycle counting, a basic method of verifying inventory record data used to maintain and increase inventory accuracy. Set up cycle counting on the item or SKU level. </a:t>
            </a:r>
          </a:p>
          <a:p>
            <a:pPr marL="182563" lvl="0" indent="-182563" algn="just">
              <a:spcBef>
                <a:spcPts val="600"/>
              </a:spcBef>
              <a:spcAft>
                <a:spcPts val="800"/>
              </a:spcAft>
              <a:buFont typeface="Arial" panose="020B0604020202020204" pitchFamily="34" charset="0"/>
              <a:buChar char="•"/>
            </a:pPr>
            <a:r>
              <a:rPr lang="en-IN" sz="1200" b="1" dirty="0">
                <a:solidFill>
                  <a:srgbClr val="FF0000"/>
                </a:solidFill>
                <a:effectLst/>
                <a:latin typeface="Calibri" panose="020F0502020204030204" pitchFamily="34" charset="0"/>
                <a:ea typeface="Calibri" panose="020F0502020204030204" pitchFamily="34" charset="0"/>
                <a:cs typeface="Mangal" panose="02040503050203030202" pitchFamily="18" charset="0"/>
              </a:rPr>
              <a:t>Internal Picks and Put-Always:</a:t>
            </a:r>
            <a:r>
              <a:rPr lang="en-IN" sz="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  Create picks and put-away orders for internal purposes, without using a source document (such as a purchase order or sales order).  For example, pick items for testing or put away production output.</a:t>
            </a:r>
          </a:p>
          <a:p>
            <a:pPr marL="182563" lvl="0" indent="-182563" algn="just">
              <a:spcBef>
                <a:spcPts val="600"/>
              </a:spcBef>
              <a:spcAft>
                <a:spcPts val="800"/>
              </a:spcAft>
              <a:buFont typeface="Arial" panose="020B0604020202020204" pitchFamily="34" charset="0"/>
              <a:buChar char="•"/>
            </a:pPr>
            <a:r>
              <a:rPr lang="en-IN" sz="1200" b="1" dirty="0">
                <a:solidFill>
                  <a:srgbClr val="FF0000"/>
                </a:solidFill>
                <a:effectLst/>
                <a:latin typeface="Calibri" panose="020F0502020204030204" pitchFamily="34" charset="0"/>
                <a:ea typeface="Calibri" panose="020F0502020204030204" pitchFamily="34" charset="0"/>
                <a:cs typeface="Mangal" panose="02040503050203030202" pitchFamily="18" charset="0"/>
              </a:rPr>
              <a:t>Put Away:  </a:t>
            </a:r>
            <a:r>
              <a:rPr lang="en-IN" sz="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Enable warehouse workers to create a put away from the released order. Put Away is managed from a separate user interface when receiving items in an order-by-order environment.</a:t>
            </a:r>
          </a:p>
          <a:p>
            <a:pPr marL="182563" lvl="0" indent="-182563" algn="just">
              <a:spcBef>
                <a:spcPts val="600"/>
              </a:spcBef>
              <a:spcAft>
                <a:spcPts val="800"/>
              </a:spcAft>
              <a:buFont typeface="Symbol" panose="05050102010706020507" pitchFamily="18" charset="2"/>
              <a:buChar char=""/>
            </a:pPr>
            <a:endParaRPr lang="en-IN" sz="12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853230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790" y="304032"/>
            <a:ext cx="5715000" cy="338554"/>
          </a:xfrm>
          <a:prstGeom prst="rect">
            <a:avLst/>
          </a:prstGeom>
          <a:noFill/>
        </p:spPr>
        <p:txBody>
          <a:bodyPr wrap="square" rtlCol="0">
            <a:spAutoFit/>
          </a:bodyPr>
          <a:lstStyle/>
          <a:p>
            <a:r>
              <a:rPr lang="en-IN" sz="1600" b="1" dirty="0">
                <a:solidFill>
                  <a:srgbClr val="C00000"/>
                </a:solidFill>
                <a:cs typeface="Calibri" panose="020F0502020204030204" pitchFamily="34" charset="0"/>
              </a:rPr>
              <a:t>Advance Warehouse Management with MS Dynamics Navision</a:t>
            </a:r>
            <a:endParaRPr lang="en-US" sz="1600" b="1" dirty="0">
              <a:solidFill>
                <a:srgbClr val="C00000"/>
              </a:solidFill>
              <a:cs typeface="Calibri" panose="020F0502020204030204" pitchFamily="34" charset="0"/>
            </a:endParaRPr>
          </a:p>
        </p:txBody>
      </p:sp>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8</a:t>
            </a:fld>
            <a:endParaRPr lang="en-IN" dirty="0"/>
          </a:p>
        </p:txBody>
      </p:sp>
      <p:sp>
        <p:nvSpPr>
          <p:cNvPr id="13" name="TextBox 12">
            <a:extLst>
              <a:ext uri="{FF2B5EF4-FFF2-40B4-BE49-F238E27FC236}">
                <a16:creationId xmlns:a16="http://schemas.microsoft.com/office/drawing/2014/main" xmlns="" id="{FE6CB63F-FA20-442D-8DB6-7F450DBCB465}"/>
              </a:ext>
            </a:extLst>
          </p:cNvPr>
          <p:cNvSpPr txBox="1"/>
          <p:nvPr/>
        </p:nvSpPr>
        <p:spPr>
          <a:xfrm>
            <a:off x="210503" y="798056"/>
            <a:ext cx="2286000" cy="7988341"/>
          </a:xfrm>
          <a:prstGeom prst="rect">
            <a:avLst/>
          </a:prstGeom>
          <a:noFill/>
        </p:spPr>
        <p:txBody>
          <a:bodyPr wrap="square">
            <a:spAutoFit/>
          </a:bodyPr>
          <a:lstStyle/>
          <a:p>
            <a:pPr marL="263525" lvl="0" indent="-263525" algn="just">
              <a:lnSpc>
                <a:spcPct val="107000"/>
              </a:lnSpc>
              <a:buFont typeface="Symbol" panose="05050102010706020507" pitchFamily="18" charset="2"/>
              <a:buChar char=""/>
            </a:pPr>
            <a:r>
              <a:rPr lang="en-IN" sz="1200" b="1" dirty="0">
                <a:effectLst/>
                <a:latin typeface="Calibri" panose="020F0502020204030204" pitchFamily="34" charset="0"/>
                <a:ea typeface="Calibri" panose="020F0502020204030204" pitchFamily="34" charset="0"/>
                <a:cs typeface="Mangal" panose="02040503050203030202" pitchFamily="18" charset="0"/>
              </a:rPr>
              <a:t>Put-away templates:</a:t>
            </a:r>
            <a:r>
              <a:rPr lang="en-IN" sz="1200" dirty="0">
                <a:effectLst/>
                <a:latin typeface="Calibri" panose="020F0502020204030204" pitchFamily="34" charset="0"/>
                <a:ea typeface="Calibri" panose="020F0502020204030204" pitchFamily="34" charset="0"/>
                <a:cs typeface="Mangal" panose="02040503050203030202" pitchFamily="18" charset="0"/>
              </a:rPr>
              <a:t> The put-away template makes put away process easy as it specifies how to find a suitable bin for an inbound item. The bin capacity in terms of quantity, total cubage, and weight is adjustable.</a:t>
            </a:r>
          </a:p>
          <a:p>
            <a:pPr marL="263525" lvl="0" indent="-263525" algn="just">
              <a:lnSpc>
                <a:spcPct val="107000"/>
              </a:lnSpc>
              <a:buFont typeface="Symbol" panose="05050102010706020507" pitchFamily="18" charset="2"/>
              <a:buChar char=""/>
            </a:pPr>
            <a:r>
              <a:rPr lang="en-IN" sz="1200" b="1" dirty="0">
                <a:effectLst/>
                <a:latin typeface="Calibri" panose="020F0502020204030204" pitchFamily="34" charset="0"/>
                <a:ea typeface="Calibri" panose="020F0502020204030204" pitchFamily="34" charset="0"/>
                <a:cs typeface="Mangal" panose="02040503050203030202" pitchFamily="18" charset="0"/>
              </a:rPr>
              <a:t>Warehouse Receipt:</a:t>
            </a:r>
            <a:r>
              <a:rPr lang="en-IN" sz="1200" dirty="0">
                <a:effectLst/>
                <a:latin typeface="Calibri" panose="020F0502020204030204" pitchFamily="34" charset="0"/>
                <a:ea typeface="Calibri" panose="020F0502020204030204" pitchFamily="34" charset="0"/>
                <a:cs typeface="Mangal" panose="02040503050203030202" pitchFamily="18" charset="0"/>
              </a:rPr>
              <a:t> Enable warehouse workers to create a put-away from the receipt.  Warehouse Receipt is managed from a separate user interface when receiving items in a multi-order environment.</a:t>
            </a:r>
          </a:p>
          <a:p>
            <a:pPr marL="263525" lvl="0" indent="-263525" algn="just">
              <a:lnSpc>
                <a:spcPct val="107000"/>
              </a:lnSpc>
              <a:buFont typeface="Symbol" panose="05050102010706020507" pitchFamily="18" charset="2"/>
              <a:buChar char=""/>
            </a:pPr>
            <a:r>
              <a:rPr lang="en-IN" sz="1200" b="1" dirty="0">
                <a:effectLst/>
                <a:latin typeface="Calibri" panose="020F0502020204030204" pitchFamily="34" charset="0"/>
                <a:ea typeface="Calibri" panose="020F0502020204030204" pitchFamily="34" charset="0"/>
                <a:cs typeface="Mangal" panose="02040503050203030202" pitchFamily="18" charset="0"/>
              </a:rPr>
              <a:t>Warehouse Shipping:</a:t>
            </a:r>
            <a:r>
              <a:rPr lang="en-IN" sz="1200" dirty="0">
                <a:effectLst/>
                <a:latin typeface="Calibri" panose="020F0502020204030204" pitchFamily="34" charset="0"/>
                <a:ea typeface="Calibri" panose="020F0502020204030204" pitchFamily="34" charset="0"/>
                <a:cs typeface="Mangal" panose="02040503050203030202" pitchFamily="18" charset="0"/>
              </a:rPr>
              <a:t> Enable warehouse workers to create a pick for the shipment.  Warehouse Shipment is managed from a separate user interface when shipping items in a multi-order environment.</a:t>
            </a:r>
          </a:p>
          <a:p>
            <a:pPr marL="263525" lvl="0" indent="-263525" algn="just">
              <a:lnSpc>
                <a:spcPct val="107000"/>
              </a:lnSpc>
              <a:buFont typeface="Symbol" panose="05050102010706020507" pitchFamily="18" charset="2"/>
              <a:buChar char=""/>
            </a:pPr>
            <a:r>
              <a:rPr lang="en-IN" sz="1200" b="1" dirty="0">
                <a:effectLst/>
                <a:latin typeface="Calibri" panose="020F0502020204030204" pitchFamily="34" charset="0"/>
                <a:ea typeface="Calibri" panose="020F0502020204030204" pitchFamily="34" charset="0"/>
                <a:cs typeface="Mangal" panose="02040503050203030202" pitchFamily="18" charset="0"/>
              </a:rPr>
              <a:t>Warehouse Employees: </a:t>
            </a:r>
            <a:r>
              <a:rPr lang="en-IN" sz="1200" dirty="0">
                <a:effectLst/>
                <a:latin typeface="Calibri" panose="020F0502020204030204" pitchFamily="34" charset="0"/>
                <a:ea typeface="Calibri" panose="020F0502020204030204" pitchFamily="34" charset="0"/>
                <a:cs typeface="Mangal" panose="02040503050203030202" pitchFamily="18" charset="0"/>
              </a:rPr>
              <a:t>Each user who performs warehouse activities must be set up as a warehouse employee assigned to one default location and potentially more non-default locations. This user setup filters all warehouse activities across the database to the employee's location so that the employee can only perform the warehouse activities at the default location.</a:t>
            </a:r>
          </a:p>
        </p:txBody>
      </p:sp>
      <p:sp>
        <p:nvSpPr>
          <p:cNvPr id="26" name="TextBox 25">
            <a:extLst>
              <a:ext uri="{FF2B5EF4-FFF2-40B4-BE49-F238E27FC236}">
                <a16:creationId xmlns:a16="http://schemas.microsoft.com/office/drawing/2014/main" xmlns="" id="{DB358DC1-7FAF-4F05-B891-A20845732A5E}"/>
              </a:ext>
            </a:extLst>
          </p:cNvPr>
          <p:cNvSpPr txBox="1"/>
          <p:nvPr/>
        </p:nvSpPr>
        <p:spPr>
          <a:xfrm>
            <a:off x="2561916" y="811880"/>
            <a:ext cx="2286000" cy="4541371"/>
          </a:xfrm>
          <a:prstGeom prst="rect">
            <a:avLst/>
          </a:prstGeom>
          <a:noFill/>
        </p:spPr>
        <p:txBody>
          <a:bodyPr wrap="square">
            <a:spAutoFit/>
          </a:bodyPr>
          <a:lstStyle/>
          <a:p>
            <a:pPr marL="263525" lvl="0" indent="-263525" algn="just">
              <a:lnSpc>
                <a:spcPct val="107000"/>
              </a:lnSpc>
              <a:spcAft>
                <a:spcPts val="800"/>
              </a:spcAft>
              <a:buFont typeface="Symbol" panose="05050102010706020507" pitchFamily="18" charset="2"/>
              <a:buChar char=""/>
            </a:pPr>
            <a:r>
              <a:rPr lang="en-IN" sz="1200" b="1" dirty="0">
                <a:solidFill>
                  <a:srgbClr val="FF0000"/>
                </a:solidFill>
                <a:effectLst/>
                <a:latin typeface="Calibri" panose="020F0502020204030204" pitchFamily="34" charset="0"/>
                <a:ea typeface="Calibri" panose="020F0502020204030204" pitchFamily="34" charset="0"/>
                <a:cs typeface="Mangal" panose="02040503050203030202" pitchFamily="18" charset="0"/>
              </a:rPr>
              <a:t>Gate Inward &amp; Outward Entries:</a:t>
            </a:r>
            <a:r>
              <a:rPr lang="en-IN" sz="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 Gate Entries Microsoft Dynamics NAV includes India enhancements that allow you to keep track of the goods that are moved to and from the warehouse. Gate entries are used to track the entry and exit of goods.</a:t>
            </a:r>
          </a:p>
          <a:p>
            <a:pPr lvl="0" algn="just">
              <a:lnSpc>
                <a:spcPct val="107000"/>
              </a:lnSpc>
              <a:spcAft>
                <a:spcPts val="800"/>
              </a:spcAft>
            </a:pPr>
            <a:r>
              <a:rPr lang="en-IN" sz="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One of the most important features is, you can block items in a bin from warehouse activities. For example- Items that are defected or are under quality control in a bin, that item will not be used for picking or movements and this blocked bin content will be excluded from available to bin calculation.</a:t>
            </a:r>
          </a:p>
          <a:p>
            <a:pPr lvl="0" algn="just">
              <a:lnSpc>
                <a:spcPct val="107000"/>
              </a:lnSpc>
              <a:spcAft>
                <a:spcPts val="800"/>
              </a:spcAft>
            </a:pPr>
            <a:endParaRPr lang="en-IN" sz="1200" dirty="0">
              <a:solidFill>
                <a:srgbClr val="FF0000"/>
              </a:solidFill>
              <a:latin typeface="Calibri" panose="020F0502020204030204" pitchFamily="34" charset="0"/>
              <a:ea typeface="Calibri" panose="020F0502020204030204" pitchFamily="34" charset="0"/>
              <a:cs typeface="Mangal" panose="02040503050203030202" pitchFamily="18" charset="0"/>
            </a:endParaRPr>
          </a:p>
          <a:p>
            <a:pPr lvl="0" algn="just">
              <a:lnSpc>
                <a:spcPct val="107000"/>
              </a:lnSpc>
              <a:spcAft>
                <a:spcPts val="800"/>
              </a:spcAft>
            </a:pPr>
            <a:r>
              <a:rPr lang="en-IN" sz="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 Vipul Parmar</a:t>
            </a:r>
          </a:p>
        </p:txBody>
      </p:sp>
    </p:spTree>
    <p:extLst>
      <p:ext uri="{BB962C8B-B14F-4D97-AF65-F5344CB8AC3E}">
        <p14:creationId xmlns:p14="http://schemas.microsoft.com/office/powerpoint/2010/main" val="369616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73" r="25206"/>
          <a:stretch/>
        </p:blipFill>
        <p:spPr bwMode="auto">
          <a:xfrm>
            <a:off x="148590" y="127841"/>
            <a:ext cx="457200" cy="494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BC638DE-F237-45D9-8502-E45505132EE5}"/>
              </a:ext>
            </a:extLst>
          </p:cNvPr>
          <p:cNvSpPr>
            <a:spLocks noGrp="1"/>
          </p:cNvSpPr>
          <p:nvPr>
            <p:ph type="sldNum" sz="quarter" idx="10"/>
          </p:nvPr>
        </p:nvSpPr>
        <p:spPr/>
        <p:txBody>
          <a:bodyPr/>
          <a:lstStyle/>
          <a:p>
            <a:fld id="{43AEEA89-2D7C-45F9-943A-08EE4DE846AF}" type="slidenum">
              <a:rPr lang="en-IN" smtClean="0"/>
              <a:pPr/>
              <a:t>9</a:t>
            </a:fld>
            <a:endParaRPr lang="en-IN" dirty="0"/>
          </a:p>
        </p:txBody>
      </p:sp>
      <p:sp>
        <p:nvSpPr>
          <p:cNvPr id="10" name="TextBox 9">
            <a:extLst>
              <a:ext uri="{FF2B5EF4-FFF2-40B4-BE49-F238E27FC236}">
                <a16:creationId xmlns:a16="http://schemas.microsoft.com/office/drawing/2014/main" xmlns="" id="{97734584-4809-463C-8D92-2E6A81485F8E}"/>
              </a:ext>
            </a:extLst>
          </p:cNvPr>
          <p:cNvSpPr txBox="1"/>
          <p:nvPr/>
        </p:nvSpPr>
        <p:spPr>
          <a:xfrm>
            <a:off x="251460" y="960120"/>
            <a:ext cx="2311954" cy="7243008"/>
          </a:xfrm>
          <a:prstGeom prst="rect">
            <a:avLst/>
          </a:prstGeom>
          <a:noFill/>
        </p:spPr>
        <p:txBody>
          <a:bodyPr wrap="square">
            <a:spAutoFit/>
          </a:bodyPr>
          <a:lstStyle/>
          <a:p>
            <a:pPr algn="just">
              <a:spcAft>
                <a:spcPts val="750"/>
              </a:spcAft>
            </a:pPr>
            <a:r>
              <a:rPr lang="en-US" sz="2000" b="1" dirty="0">
                <a:solidFill>
                  <a:srgbClr val="FF0000"/>
                </a:solidFill>
                <a:effectLst/>
                <a:ea typeface="Times New Roman" panose="02020603050405020304" pitchFamily="18" charset="0"/>
                <a:cs typeface="Mangal" panose="02040503050203030202" pitchFamily="18" charset="0"/>
              </a:rPr>
              <a:t>I</a:t>
            </a:r>
            <a:r>
              <a:rPr lang="en-US" sz="1200" dirty="0">
                <a:solidFill>
                  <a:srgbClr val="FF0000"/>
                </a:solidFill>
                <a:effectLst/>
                <a:ea typeface="Times New Roman" panose="02020603050405020304" pitchFamily="18" charset="0"/>
                <a:cs typeface="Mangal" panose="02040503050203030202" pitchFamily="18" charset="0"/>
              </a:rPr>
              <a:t>t is expected that the tax rate under GST would be higher than the current tax rate for the textile industry. Natural fibers (cotton, wool) which are currently exempt from tax, would be taxed under GST. Despite this, the textile industry as a whole would benefit from the introduction of GST due to following changes-:</a:t>
            </a:r>
            <a:endParaRPr lang="en-IN" sz="1200" dirty="0">
              <a:solidFill>
                <a:srgbClr val="FF0000"/>
              </a:solidFill>
              <a:effectLst/>
              <a:ea typeface="Calibri" panose="020F0502020204030204" pitchFamily="34" charset="0"/>
              <a:cs typeface="Mangal" panose="02040503050203030202" pitchFamily="18" charset="0"/>
            </a:endParaRPr>
          </a:p>
          <a:p>
            <a:pPr marL="342900" lvl="0" indent="-342900" algn="just">
              <a:spcAft>
                <a:spcPts val="1000"/>
              </a:spcAft>
              <a:buFont typeface="+mj-lt"/>
              <a:buAutoNum type="arabicPeriod"/>
              <a:tabLst>
                <a:tab pos="457200" algn="l"/>
              </a:tabLst>
            </a:pPr>
            <a:r>
              <a:rPr lang="en-US" sz="1200" b="1" dirty="0">
                <a:solidFill>
                  <a:srgbClr val="FF0000"/>
                </a:solidFill>
                <a:effectLst/>
                <a:ea typeface="Times New Roman" panose="02020603050405020304" pitchFamily="18" charset="0"/>
                <a:cs typeface="Mangal" panose="02040503050203030202" pitchFamily="18" charset="0"/>
              </a:rPr>
              <a:t>Break in input credit chain</a:t>
            </a:r>
            <a:endParaRPr lang="en-IN" sz="1200" dirty="0">
              <a:solidFill>
                <a:srgbClr val="FF0000"/>
              </a:solidFill>
              <a:effectLst/>
              <a:ea typeface="Calibri" panose="020F0502020204030204" pitchFamily="34" charset="0"/>
              <a:cs typeface="Mangal" panose="02040503050203030202" pitchFamily="18" charset="0"/>
            </a:endParaRPr>
          </a:p>
          <a:p>
            <a:pPr algn="just">
              <a:spcAft>
                <a:spcPts val="750"/>
              </a:spcAft>
            </a:pPr>
            <a:r>
              <a:rPr lang="en-US" sz="1200" dirty="0">
                <a:solidFill>
                  <a:srgbClr val="FF0000"/>
                </a:solidFill>
                <a:effectLst/>
                <a:ea typeface="Times New Roman" panose="02020603050405020304" pitchFamily="18" charset="0"/>
                <a:cs typeface="Mangal" panose="02040503050203030202" pitchFamily="18" charset="0"/>
              </a:rPr>
              <a:t>A significant portion of the textile industry in India operates under the unorganized sector or composition scheme, thus creating a gap in flow of input tax credit. Input tax credit is not allowed if the registered taxpayers procure the inputs from composition scheme taxpayers or the unorganized sector. GST would enable a smoother input credit system, which would shift the balance towards the organized sector.</a:t>
            </a:r>
            <a:endParaRPr lang="en-IN" sz="1200" dirty="0">
              <a:solidFill>
                <a:srgbClr val="FF0000"/>
              </a:solidFill>
              <a:effectLst/>
              <a:ea typeface="Calibri" panose="020F0502020204030204" pitchFamily="34" charset="0"/>
              <a:cs typeface="Mangal" panose="02040503050203030202" pitchFamily="18" charset="0"/>
            </a:endParaRPr>
          </a:p>
          <a:p>
            <a:pPr marL="342900" lvl="0" indent="-342900" algn="just">
              <a:spcAft>
                <a:spcPts val="1000"/>
              </a:spcAft>
              <a:buFont typeface="+mj-lt"/>
              <a:buAutoNum type="arabicPeriod" startAt="2"/>
              <a:tabLst>
                <a:tab pos="457200" algn="l"/>
              </a:tabLst>
            </a:pPr>
            <a:r>
              <a:rPr lang="en-US" sz="1200" b="1" dirty="0">
                <a:solidFill>
                  <a:srgbClr val="FF0000"/>
                </a:solidFill>
                <a:effectLst/>
                <a:ea typeface="Times New Roman" panose="02020603050405020304" pitchFamily="18" charset="0"/>
                <a:cs typeface="Mangal" panose="02040503050203030202" pitchFamily="18" charset="0"/>
              </a:rPr>
              <a:t>Reduction in manufacturing costs</a:t>
            </a:r>
            <a:endParaRPr lang="en-IN" sz="1200" dirty="0">
              <a:solidFill>
                <a:srgbClr val="FF0000"/>
              </a:solidFill>
              <a:effectLst/>
              <a:ea typeface="Calibri" panose="020F0502020204030204" pitchFamily="34" charset="0"/>
              <a:cs typeface="Mangal" panose="02040503050203030202" pitchFamily="18" charset="0"/>
            </a:endParaRPr>
          </a:p>
          <a:p>
            <a:pPr algn="just">
              <a:spcAft>
                <a:spcPts val="750"/>
              </a:spcAft>
            </a:pPr>
            <a:r>
              <a:rPr lang="en-US" sz="1200" dirty="0">
                <a:solidFill>
                  <a:srgbClr val="FF0000"/>
                </a:solidFill>
                <a:effectLst/>
                <a:ea typeface="Times New Roman" panose="02020603050405020304" pitchFamily="18" charset="0"/>
                <a:cs typeface="Mangal" panose="02040503050203030202" pitchFamily="18" charset="0"/>
              </a:rPr>
              <a:t>GST is also likely to subsume the various fringe taxes like Octroi, entry tax, luxury tax etc. which would help reduce costs for manufacturers in the textile industry</a:t>
            </a:r>
            <a:endParaRPr lang="en-IN" sz="1200" dirty="0">
              <a:solidFill>
                <a:srgbClr val="FF0000"/>
              </a:solidFill>
              <a:effectLst/>
              <a:ea typeface="Calibri" panose="020F0502020204030204" pitchFamily="34" charset="0"/>
              <a:cs typeface="Mangal" panose="02040503050203030202" pitchFamily="18" charset="0"/>
            </a:endParaRPr>
          </a:p>
          <a:p>
            <a:pPr marL="342900" lvl="0" indent="-342900" algn="just">
              <a:spcAft>
                <a:spcPts val="1000"/>
              </a:spcAft>
              <a:buFont typeface="+mj-lt"/>
              <a:buAutoNum type="arabicPeriod" startAt="3"/>
              <a:tabLst>
                <a:tab pos="457200" algn="l"/>
              </a:tabLst>
            </a:pPr>
            <a:r>
              <a:rPr lang="en-US" sz="1200" b="1" dirty="0">
                <a:solidFill>
                  <a:srgbClr val="FF0000"/>
                </a:solidFill>
                <a:effectLst/>
                <a:ea typeface="Times New Roman" panose="02020603050405020304" pitchFamily="18" charset="0"/>
                <a:cs typeface="Mangal" panose="02040503050203030202" pitchFamily="18" charset="0"/>
              </a:rPr>
              <a:t>Input credit allowed on capital goods</a:t>
            </a:r>
            <a:endParaRPr lang="en-IN" sz="1200" dirty="0">
              <a:solidFill>
                <a:srgbClr val="FF0000"/>
              </a:solidFill>
              <a:effectLst/>
              <a:ea typeface="Calibri" panose="020F0502020204030204" pitchFamily="34" charset="0"/>
              <a:cs typeface="Mangal" panose="02040503050203030202" pitchFamily="18" charset="0"/>
            </a:endParaRPr>
          </a:p>
        </p:txBody>
      </p:sp>
      <p:sp>
        <p:nvSpPr>
          <p:cNvPr id="13" name="TextBox 12">
            <a:extLst>
              <a:ext uri="{FF2B5EF4-FFF2-40B4-BE49-F238E27FC236}">
                <a16:creationId xmlns:a16="http://schemas.microsoft.com/office/drawing/2014/main" xmlns="" id="{D607D84B-1C9A-4214-A4A8-C4483CA02EA4}"/>
              </a:ext>
            </a:extLst>
          </p:cNvPr>
          <p:cNvSpPr txBox="1"/>
          <p:nvPr/>
        </p:nvSpPr>
        <p:spPr>
          <a:xfrm>
            <a:off x="2606040" y="983040"/>
            <a:ext cx="2251710" cy="7540526"/>
          </a:xfrm>
          <a:prstGeom prst="rect">
            <a:avLst/>
          </a:prstGeom>
          <a:noFill/>
        </p:spPr>
        <p:txBody>
          <a:bodyPr wrap="square">
            <a:spAutoFit/>
          </a:bodyPr>
          <a:lstStyle/>
          <a:p>
            <a:pPr algn="just">
              <a:spcAft>
                <a:spcPts val="750"/>
              </a:spcAft>
            </a:pPr>
            <a:r>
              <a:rPr lang="en-US" sz="1200" dirty="0">
                <a:effectLst/>
                <a:ea typeface="Times New Roman" panose="02020603050405020304" pitchFamily="18" charset="0"/>
                <a:cs typeface="Mangal" panose="02040503050203030202" pitchFamily="18" charset="0"/>
              </a:rPr>
              <a:t>Currently, the import cost of procuring the latest technology for manufacturing textile goods is expensive as the excise duty paid is not allowed as input tax credit. Whereas under GST, there will be input tax credit available for the tax paid on capital goods.</a:t>
            </a:r>
          </a:p>
          <a:p>
            <a:pPr algn="just">
              <a:spcAft>
                <a:spcPts val="750"/>
              </a:spcAft>
            </a:pPr>
            <a:r>
              <a:rPr lang="en-IN" sz="1200" dirty="0">
                <a:effectLst/>
                <a:ea typeface="Calibri" panose="020F0502020204030204" pitchFamily="34" charset="0"/>
                <a:cs typeface="Mangal" panose="02040503050203030202" pitchFamily="18" charset="0"/>
              </a:rPr>
              <a:t>Export of textile products to get a boost</a:t>
            </a:r>
          </a:p>
          <a:p>
            <a:pPr algn="just">
              <a:spcAft>
                <a:spcPts val="750"/>
              </a:spcAft>
            </a:pPr>
            <a:r>
              <a:rPr lang="en-IN" sz="1200" dirty="0">
                <a:effectLst/>
                <a:ea typeface="Calibri" panose="020F0502020204030204" pitchFamily="34" charset="0"/>
                <a:cs typeface="Mangal" panose="02040503050203030202" pitchFamily="18" charset="0"/>
              </a:rPr>
              <a:t>GST would streamline the process of claiming input tax credit thus allowing the textile industry to be more competitive in the export market. The same opinion is shared by the secretary of ITF (Indian Texpreneurs Federation) Prabhu Dhamodharan.</a:t>
            </a:r>
          </a:p>
          <a:p>
            <a:pPr algn="just">
              <a:spcAft>
                <a:spcPts val="750"/>
              </a:spcAft>
            </a:pPr>
            <a:r>
              <a:rPr lang="en-IN" sz="1200" dirty="0">
                <a:effectLst/>
                <a:ea typeface="Calibri" panose="020F0502020204030204" pitchFamily="34" charset="0"/>
                <a:cs typeface="Mangal" panose="02040503050203030202" pitchFamily="18" charset="0"/>
              </a:rPr>
              <a:t>*Official website of ITF -: http://www.itf.org.in</a:t>
            </a:r>
          </a:p>
          <a:p>
            <a:pPr algn="just">
              <a:spcAft>
                <a:spcPts val="750"/>
              </a:spcAft>
            </a:pPr>
            <a:r>
              <a:rPr lang="en-IN" sz="1200" dirty="0">
                <a:effectLst/>
                <a:ea typeface="Calibri" panose="020F0502020204030204" pitchFamily="34" charset="0"/>
                <a:cs typeface="Mangal" panose="02040503050203030202" pitchFamily="18" charset="0"/>
              </a:rPr>
              <a:t>Currently, manufacturers/traders are not inclined towards exports due to the extensive procedure costs and delays made in the processing of duty drawback.</a:t>
            </a:r>
          </a:p>
          <a:p>
            <a:pPr algn="just">
              <a:spcAft>
                <a:spcPts val="750"/>
              </a:spcAft>
            </a:pPr>
            <a:r>
              <a:rPr lang="en-IN" sz="1200" dirty="0">
                <a:effectLst/>
                <a:ea typeface="Calibri" panose="020F0502020204030204" pitchFamily="34" charset="0"/>
                <a:cs typeface="Mangal" panose="02040503050203030202" pitchFamily="18" charset="0"/>
              </a:rPr>
              <a:t>Under GST, the system of duty drawback will lose its significance. Input tax credit will be provided as a refund under GST instead of current duty drawback schemes. This would be a significant boost for promoting the export of textile products.</a:t>
            </a:r>
          </a:p>
          <a:p>
            <a:pPr algn="just">
              <a:spcAft>
                <a:spcPts val="750"/>
              </a:spcAft>
            </a:pPr>
            <a:r>
              <a:rPr lang="en-IN" sz="1200" dirty="0">
                <a:effectLst/>
                <a:ea typeface="Calibri" panose="020F0502020204030204" pitchFamily="34" charset="0"/>
                <a:cs typeface="Mangal" panose="02040503050203030202" pitchFamily="18" charset="0"/>
              </a:rPr>
              <a:t>Export promotion capital goods scheme is available for all the</a:t>
            </a:r>
          </a:p>
        </p:txBody>
      </p:sp>
      <p:sp>
        <p:nvSpPr>
          <p:cNvPr id="18" name="TextBox 17">
            <a:extLst>
              <a:ext uri="{FF2B5EF4-FFF2-40B4-BE49-F238E27FC236}">
                <a16:creationId xmlns:a16="http://schemas.microsoft.com/office/drawing/2014/main" xmlns="" id="{AB5DACC4-8371-459D-A3BC-AFF0E662DCAF}"/>
              </a:ext>
            </a:extLst>
          </p:cNvPr>
          <p:cNvSpPr txBox="1"/>
          <p:nvPr/>
        </p:nvSpPr>
        <p:spPr>
          <a:xfrm>
            <a:off x="4900376" y="2657710"/>
            <a:ext cx="2251710" cy="5016758"/>
          </a:xfrm>
          <a:prstGeom prst="rect">
            <a:avLst/>
          </a:prstGeom>
          <a:noFill/>
        </p:spPr>
        <p:txBody>
          <a:bodyPr wrap="square">
            <a:spAutoFit/>
          </a:bodyPr>
          <a:lstStyle/>
          <a:p>
            <a:pPr algn="just">
              <a:spcAft>
                <a:spcPts val="750"/>
              </a:spcAft>
            </a:pPr>
            <a:r>
              <a:rPr lang="en-IN" sz="1200" dirty="0">
                <a:solidFill>
                  <a:srgbClr val="FF0000"/>
                </a:solidFill>
                <a:effectLst/>
                <a:ea typeface="Calibri" panose="020F0502020204030204" pitchFamily="34" charset="0"/>
                <a:cs typeface="Mangal" panose="02040503050203030202" pitchFamily="18" charset="0"/>
              </a:rPr>
              <a:t>cotton-based textile exporters. Under this scheme, exporters can claim the exemption for duty paid if they export six times the value of duty within a period of next six years. It is expected that this scheme would lose its significance under GST.</a:t>
            </a:r>
          </a:p>
          <a:p>
            <a:pPr algn="just">
              <a:spcAft>
                <a:spcPts val="750"/>
              </a:spcAft>
            </a:pPr>
            <a:r>
              <a:rPr lang="en-IN" sz="1200" dirty="0">
                <a:solidFill>
                  <a:srgbClr val="FF0000"/>
                </a:solidFill>
                <a:effectLst/>
                <a:ea typeface="Calibri" panose="020F0502020204030204" pitchFamily="34" charset="0"/>
                <a:cs typeface="Mangal" panose="02040503050203030202" pitchFamily="18" charset="0"/>
              </a:rPr>
              <a:t>Conclusion</a:t>
            </a:r>
          </a:p>
          <a:p>
            <a:pPr algn="just">
              <a:spcAft>
                <a:spcPts val="750"/>
              </a:spcAft>
            </a:pPr>
            <a:r>
              <a:rPr lang="en-IN" sz="1200" dirty="0">
                <a:solidFill>
                  <a:srgbClr val="FF0000"/>
                </a:solidFill>
                <a:effectLst/>
                <a:ea typeface="Calibri" panose="020F0502020204030204" pitchFamily="34" charset="0"/>
                <a:cs typeface="Mangal" panose="02040503050203030202" pitchFamily="18" charset="0"/>
              </a:rPr>
              <a:t>There may be a few drawbacks for the textile industry due to the higher tax rate and removal of benefits under cotton value chain, but it is safe to say that GST will help this industry in the long run by getting more registered taxpayers under a well-regulated system. It can also be hoped that GST will help the textile industry to get more competitive in both the global and domestic markets and create opportunities for sustainable, long-term growth.</a:t>
            </a:r>
            <a:endParaRPr lang="en-IN" sz="1200" dirty="0">
              <a:solidFill>
                <a:srgbClr val="FF0000"/>
              </a:solidFill>
              <a:ea typeface="Calibri" panose="020F0502020204030204" pitchFamily="34" charset="0"/>
              <a:cs typeface="Mangal" panose="02040503050203030202" pitchFamily="18" charset="0"/>
            </a:endParaRPr>
          </a:p>
          <a:p>
            <a:pPr algn="just">
              <a:spcAft>
                <a:spcPts val="750"/>
              </a:spcAft>
            </a:pPr>
            <a:r>
              <a:rPr lang="en-IN" sz="1200" dirty="0">
                <a:solidFill>
                  <a:srgbClr val="FF0000"/>
                </a:solidFill>
                <a:effectLst/>
                <a:ea typeface="Calibri" panose="020F0502020204030204" pitchFamily="34" charset="0"/>
                <a:cs typeface="Mangal" panose="02040503050203030202" pitchFamily="18" charset="0"/>
              </a:rPr>
              <a:t>-Ajit Jain</a:t>
            </a:r>
          </a:p>
        </p:txBody>
      </p:sp>
      <p:pic>
        <p:nvPicPr>
          <p:cNvPr id="4098" name="Picture 2">
            <a:extLst>
              <a:ext uri="{FF2B5EF4-FFF2-40B4-BE49-F238E27FC236}">
                <a16:creationId xmlns:a16="http://schemas.microsoft.com/office/drawing/2014/main" xmlns="" id="{205981BB-2794-4871-82D2-8BAB5A327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377" y="1054877"/>
            <a:ext cx="2266234" cy="1508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F02BE5F2-66EB-4B97-93B3-0A6DDB1528EC}"/>
              </a:ext>
            </a:extLst>
          </p:cNvPr>
          <p:cNvSpPr txBox="1"/>
          <p:nvPr/>
        </p:nvSpPr>
        <p:spPr>
          <a:xfrm>
            <a:off x="605790" y="304032"/>
            <a:ext cx="5715000" cy="338554"/>
          </a:xfrm>
          <a:prstGeom prst="rect">
            <a:avLst/>
          </a:prstGeom>
          <a:noFill/>
        </p:spPr>
        <p:txBody>
          <a:bodyPr wrap="square" rtlCol="0">
            <a:spAutoFit/>
          </a:bodyPr>
          <a:lstStyle/>
          <a:p>
            <a:r>
              <a:rPr lang="en-IN" sz="1600" b="1" dirty="0">
                <a:solidFill>
                  <a:srgbClr val="C00000"/>
                </a:solidFill>
                <a:cs typeface="Calibri" panose="020F0502020204030204" pitchFamily="34" charset="0"/>
              </a:rPr>
              <a:t>Impact of GST on Textile Industry</a:t>
            </a:r>
            <a:endParaRPr lang="en-US" sz="16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1855584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25113</TotalTime>
  <Words>5005</Words>
  <Application>Microsoft Office PowerPoint</Application>
  <PresentationFormat>Custom</PresentationFormat>
  <Paragraphs>276</Paragraphs>
  <Slides>16</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16</vt:i4>
      </vt:variant>
    </vt:vector>
  </HeadingPairs>
  <TitlesOfParts>
    <vt:vector size="34" baseType="lpstr">
      <vt:lpstr>Arial</vt:lpstr>
      <vt:lpstr>Arial Narrow</vt:lpstr>
      <vt:lpstr>Calibri</vt:lpstr>
      <vt:lpstr>Calibri Light</vt:lpstr>
      <vt:lpstr>Garamond</vt:lpstr>
      <vt:lpstr>Gill Sans MT</vt:lpstr>
      <vt:lpstr>Helvetica</vt:lpstr>
      <vt:lpstr>Mangal</vt:lpstr>
      <vt:lpstr>Open Sans Light</vt:lpstr>
      <vt:lpstr>Roboto</vt:lpstr>
      <vt:lpstr>Roboto Lt</vt:lpstr>
      <vt:lpstr>Sakkal Majalla</vt:lpstr>
      <vt:lpstr>Script MT Bold</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Nammika</dc:creator>
  <cp:lastModifiedBy>ramalp25</cp:lastModifiedBy>
  <cp:revision>2165</cp:revision>
  <dcterms:created xsi:type="dcterms:W3CDTF">2017-09-25T06:55:08Z</dcterms:created>
  <dcterms:modified xsi:type="dcterms:W3CDTF">2020-10-21T07:05:52Z</dcterms:modified>
  <cp:category>Newsletter</cp:category>
</cp:coreProperties>
</file>